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_rels/presentation.xml.rels" ContentType="application/vnd.openxmlformats-package.relationships+xml"/>
  <Override PartName="/ppt/media/image27.png" ContentType="image/png"/>
  <Override PartName="/ppt/media/image26.png" ContentType="image/png"/>
  <Override PartName="/ppt/media/image22.jpeg" ContentType="image/jpeg"/>
  <Override PartName="/ppt/media/image21.jpeg" ContentType="image/jpeg"/>
  <Override PartName="/ppt/media/image20.jpeg" ContentType="image/jpeg"/>
  <Override PartName="/ppt/media/image19.png" ContentType="image/png"/>
  <Override PartName="/ppt/media/image10.jpeg" ContentType="image/jpeg"/>
  <Override PartName="/ppt/media/image29.jpeg" ContentType="image/jpeg"/>
  <Override PartName="/ppt/media/image8.jpeg" ContentType="image/jpeg"/>
  <Override PartName="/ppt/media/image11.jpeg" ContentType="image/jpeg"/>
  <Override PartName="/ppt/media/image9.jpeg" ContentType="image/jpeg"/>
  <Override PartName="/ppt/media/image30.jpeg" ContentType="image/jpeg"/>
  <Override PartName="/ppt/media/image3.jpeg" ContentType="image/jpeg"/>
  <Override PartName="/ppt/media/image15.png" ContentType="image/png"/>
  <Override PartName="/ppt/media/image24.jpeg" ContentType="image/jpeg"/>
  <Override PartName="/ppt/media/image31.jpeg" ContentType="image/jpeg"/>
  <Override PartName="/ppt/media/image4.jpeg" ContentType="image/jpeg"/>
  <Override PartName="/ppt/media/image13.jpeg" ContentType="image/jpeg"/>
  <Override PartName="/ppt/media/image33.png" ContentType="image/png"/>
  <Override PartName="/ppt/media/image14.jpeg" ContentType="image/jpeg"/>
  <Override PartName="/ppt/media/image7.jpeg" ContentType="image/jpeg"/>
  <Override PartName="/ppt/media/image28.jpeg" ContentType="image/jpeg"/>
  <Override PartName="/ppt/media/image34.png" ContentType="image/png"/>
  <Override PartName="/ppt/media/image12.jpeg" ContentType="image/jpeg"/>
  <Override PartName="/ppt/media/image35.png" ContentType="image/png"/>
  <Override PartName="/ppt/media/image5.jpeg" ContentType="image/jpeg"/>
  <Override PartName="/ppt/media/image18.png" ContentType="image/png"/>
  <Override PartName="/ppt/media/image6.jpeg" ContentType="image/jpeg"/>
  <Override PartName="/ppt/media/image25.jpeg" ContentType="image/jpeg"/>
  <Override PartName="/ppt/media/image32.png" ContentType="image/png"/>
  <Override PartName="/ppt/media/image2.jpeg" ContentType="image/jpeg"/>
  <Override PartName="/ppt/media/image23.jpeg" ContentType="image/jpeg"/>
  <Override PartName="/ppt/media/image1.png" ContentType="image/png"/>
  <Override PartName="/ppt/media/image16.png" ContentType="image/png"/>
  <Override PartName="/ppt/media/image17.png" ContentType="image/pn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presProps.xml" ContentType="application/vnd.openxmlformats-officedocument.presentationml.presProps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40.xml.rels" ContentType="application/vnd.openxmlformats-package.relationships+xml"/>
  <Override PartName="/ppt/slides/_rels/slide33.xml.rels" ContentType="application/vnd.openxmlformats-package.relationships+xml"/>
  <Override PartName="/ppt/slides/_rels/slide6.xml.rels" ContentType="application/vnd.openxmlformats-package.relationships+xml"/>
  <Override PartName="/ppt/slides/_rels/slide41.xml.rels" ContentType="application/vnd.openxmlformats-package.relationships+xml"/>
  <Override PartName="/ppt/slides/_rels/slide34.xml.rels" ContentType="application/vnd.openxmlformats-package.relationships+xml"/>
  <Override PartName="/ppt/slides/_rels/slide7.xml.rels" ContentType="application/vnd.openxmlformats-package.relationships+xml"/>
  <Override PartName="/ppt/slides/_rels/slide42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0.xml.rels" ContentType="application/vnd.openxmlformats-package.relationships+xml"/>
  <Override PartName="/ppt/slides/_rels/slide29.xml.rels" ContentType="application/vnd.openxmlformats-package.relationships+xml"/>
  <Override PartName="/ppt/slides/_rels/slide14.xml.rels" ContentType="application/vnd.openxmlformats-package.relationships+xml"/>
  <Override PartName="/ppt/slides/_rels/slide30.xml.rels" ContentType="application/vnd.openxmlformats-package.relationships+xml"/>
  <Override PartName="/ppt/slides/_rels/slide23.xml.rels" ContentType="application/vnd.openxmlformats-package.relationships+xml"/>
  <Override PartName="/ppt/slides/_rels/slide38.xml.rels" ContentType="application/vnd.openxmlformats-package.relationships+xml"/>
  <Override PartName="/ppt/slides/_rels/slide18.xml.rels" ContentType="application/vnd.openxmlformats-package.relationships+xml"/>
  <Override PartName="/ppt/slides/_rels/slide12.xml.rels" ContentType="application/vnd.openxmlformats-package.relationships+xml"/>
  <Override PartName="/ppt/slides/_rels/slide37.xml.rels" ContentType="application/vnd.openxmlformats-package.relationships+xml"/>
  <Override PartName="/ppt/slides/_rels/slide22.xml.rels" ContentType="application/vnd.openxmlformats-package.relationships+xml"/>
  <Override PartName="/ppt/slides/_rels/slide3.xml.rels" ContentType="application/vnd.openxmlformats-package.relationships+xml"/>
  <Override PartName="/ppt/slides/_rels/slide9.xml.rels" ContentType="application/vnd.openxmlformats-package.relationships+xml"/>
  <Override PartName="/ppt/slides/_rels/slide28.xml.rels" ContentType="application/vnd.openxmlformats-package.relationships+xml"/>
  <Override PartName="/ppt/slides/_rels/slide19.xml.rels" ContentType="application/vnd.openxmlformats-package.relationships+xml"/>
  <Override PartName="/ppt/slides/_rels/slide13.xml.rels" ContentType="application/vnd.openxmlformats-package.relationships+xml"/>
  <Override PartName="/ppt/slides/_rels/slide24.xml.rels" ContentType="application/vnd.openxmlformats-package.relationships+xml"/>
  <Override PartName="/ppt/slides/_rels/slide39.xml.rels" ContentType="application/vnd.openxmlformats-package.relationships+xml"/>
  <Override PartName="/ppt/slides/_rels/slide31.xml.rels" ContentType="application/vnd.openxmlformats-package.relationships+xml"/>
  <Override PartName="/ppt/slides/_rels/slide15.xml.rels" ContentType="application/vnd.openxmlformats-package.relationships+xml"/>
  <Override PartName="/ppt/slides/_rels/slide26.xml.rels" ContentType="application/vnd.openxmlformats-package.relationships+xml"/>
  <Override PartName="/ppt/slides/_rels/slide11.xml.rels" ContentType="application/vnd.openxmlformats-package.relationships+xml"/>
  <Override PartName="/ppt/slides/_rels/slide17.xml.rels" ContentType="application/vnd.openxmlformats-package.relationships+xml"/>
  <Override PartName="/ppt/slides/_rels/slide21.xml.rels" ContentType="application/vnd.openxmlformats-package.relationships+xml"/>
  <Override PartName="/ppt/slides/_rels/slide36.xml.rels" ContentType="application/vnd.openxmlformats-package.relationships+xml"/>
  <Override PartName="/ppt/slides/_rels/slide27.xml.rels" ContentType="application/vnd.openxmlformats-package.relationships+xml"/>
  <Override PartName="/ppt/slides/_rels/slide43.xml.rels" ContentType="application/vnd.openxmlformats-package.relationships+xml"/>
  <Override PartName="/ppt/slides/_rels/slide2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32.xml.rels" ContentType="application/vnd.openxmlformats-package.relationships+xml"/>
  <Override PartName="/ppt/slides/_rels/slide25.xml.rels" ContentType="application/vnd.openxmlformats-package.relationships+xml"/>
  <Override PartName="/ppt/slides/_rels/slide16.xml.rels" ContentType="application/vnd.openxmlformats-package.relationships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13.xml" ContentType="application/vnd.openxmlformats-officedocument.presentationml.slide+xml"/>
  <Override PartName="/ppt/slides/slide37.xml" ContentType="application/vnd.openxmlformats-officedocument.presentationml.slide+xml"/>
  <Override PartName="/ppt/slides/slide1.xml" ContentType="application/vnd.openxmlformats-officedocument.presentationml.slide+xml"/>
  <Override PartName="/ppt/slides/slide38.xml" ContentType="application/vnd.openxmlformats-officedocument.presentationml.slide+xml"/>
  <Override PartName="/ppt/slides/slide2.xml" ContentType="application/vnd.openxmlformats-officedocument.presentationml.slide+xml"/>
  <Override PartName="/ppt/slides/slide39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43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42.xml" ContentType="application/vnd.openxmlformats-officedocument.presentationml.slide+xml"/>
  <Override PartName="/ppt/slides/slide4.xml" ContentType="application/vnd.openxmlformats-officedocument.presentationml.slide+xml"/>
  <Override PartName="/ppt/slides/slide41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</p:sldIdLst>
  <p:sldSz cx="10080625" cy="567055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EA45335-92CF-462E-B7EB-CE60E00F61E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7020000" cy="93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35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504000" y="1368000"/>
            <a:ext cx="907200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2600" spc="-1" strike="noStrike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504000" y="3085560"/>
            <a:ext cx="907200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26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A355E24-A1C4-45BE-8792-FC12E715886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7020000" cy="93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35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504000" y="13680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2600" spc="-1" strike="noStrike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5152680" y="13680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2600" spc="-1" strike="noStrike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/>
          </p:nvPr>
        </p:nvSpPr>
        <p:spPr>
          <a:xfrm>
            <a:off x="504000" y="30855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2600" spc="-1" strike="noStrike"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/>
          </p:nvPr>
        </p:nvSpPr>
        <p:spPr>
          <a:xfrm>
            <a:off x="5152680" y="30855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26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D85612B-650C-44C4-A8B1-CEF2448571F6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7020000" cy="93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35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504000" y="1368000"/>
            <a:ext cx="29210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2600" spc="-1" strike="noStrike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3571560" y="1368000"/>
            <a:ext cx="29210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2600" spc="-1" strike="noStrike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/>
          </p:nvPr>
        </p:nvSpPr>
        <p:spPr>
          <a:xfrm>
            <a:off x="6639120" y="1368000"/>
            <a:ext cx="29210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2600" spc="-1" strike="noStrike"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/>
          </p:nvPr>
        </p:nvSpPr>
        <p:spPr>
          <a:xfrm>
            <a:off x="504000" y="3085560"/>
            <a:ext cx="29210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2600" spc="-1" strike="noStrike"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/>
          </p:nvPr>
        </p:nvSpPr>
        <p:spPr>
          <a:xfrm>
            <a:off x="3571560" y="3085560"/>
            <a:ext cx="29210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2600" spc="-1" strike="noStrike"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/>
          </p:nvPr>
        </p:nvSpPr>
        <p:spPr>
          <a:xfrm>
            <a:off x="6639120" y="3085560"/>
            <a:ext cx="29210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26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56D5C9E-20B8-4907-BAE1-81436FD3F3D6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7020000" cy="93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35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504000" y="1368000"/>
            <a:ext cx="907200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901FCD0-9C03-4CD7-955D-C5CBE014406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7020000" cy="93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35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504000" y="1368000"/>
            <a:ext cx="907200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26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DD0D984-A8EA-4D40-9BD5-60011B0519C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7020000" cy="93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35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504000" y="13680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2600" spc="-1" strike="noStrike"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/>
          </p:nvPr>
        </p:nvSpPr>
        <p:spPr>
          <a:xfrm>
            <a:off x="5152680" y="13680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26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0557F81-A15E-45A7-A0DF-CB1CD88C702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7020000" cy="93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35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7785E17-DE4A-48D1-8DA8-9CEAC8F2C61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504000" y="216000"/>
            <a:ext cx="7020000" cy="434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2E9A01E-161C-4CC6-8AA0-D8F6AAB2503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7020000" cy="93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35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504000" y="13680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26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5152680" y="13680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26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504000" y="30855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26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203AB33-657A-4489-B464-89BA4C055EB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7020000" cy="93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35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504000" y="13680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26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5152680" y="13680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26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5152680" y="30855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26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836CDFB-FA65-4A02-A190-8A112EDFDFB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7020000" cy="93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35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504000" y="13680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26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5152680" y="13680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2600" spc="-1" strike="noStrike"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/>
          </p:nvPr>
        </p:nvSpPr>
        <p:spPr>
          <a:xfrm>
            <a:off x="504000" y="3085560"/>
            <a:ext cx="907200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26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F4863E2-A4B1-4DC5-8B0E-62E8FC63B58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" descr=""/>
          <p:cNvPicPr/>
          <p:nvPr/>
        </p:nvPicPr>
        <p:blipFill>
          <a:blip r:embed="rId2"/>
          <a:stretch/>
        </p:blipFill>
        <p:spPr>
          <a:xfrm>
            <a:off x="-58320" y="81000"/>
            <a:ext cx="7794360" cy="1205640"/>
          </a:xfrm>
          <a:prstGeom prst="rect">
            <a:avLst/>
          </a:prstGeom>
          <a:ln w="0">
            <a:noFill/>
          </a:ln>
        </p:spPr>
      </p:pic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7020000" cy="93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GB" sz="3570" spc="-1" strike="noStrike">
                <a:solidFill>
                  <a:srgbClr val="ffffff"/>
                </a:solidFill>
                <a:latin typeface="Arial"/>
              </a:rPr>
              <a:t>Click to edit the title text format</a:t>
            </a:r>
            <a:endParaRPr b="0" lang="en-GB" sz="35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504000" y="1368000"/>
            <a:ext cx="907200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1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600" spc="-1" strike="noStrike">
                <a:latin typeface="Arial"/>
              </a:rPr>
              <a:t>Click to edit the outline text format</a:t>
            </a:r>
            <a:endParaRPr b="0" lang="en-GB" sz="2600" spc="-1" strike="noStrike">
              <a:latin typeface="Arial"/>
            </a:endParaRPr>
          </a:p>
          <a:p>
            <a:pPr lvl="1" marL="864000" indent="-324000">
              <a:spcAft>
                <a:spcPts val="918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280" spc="-1" strike="noStrike">
                <a:latin typeface="Arial"/>
              </a:rPr>
              <a:t>Second Outline Level</a:t>
            </a:r>
            <a:endParaRPr b="0" lang="en-GB" sz="2280" spc="-1" strike="noStrike">
              <a:latin typeface="Arial"/>
            </a:endParaRPr>
          </a:p>
          <a:p>
            <a:pPr lvl="2" marL="1296000" indent="-288000">
              <a:spcAft>
                <a:spcPts val="689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950" spc="-1" strike="noStrike">
                <a:latin typeface="Arial"/>
              </a:rPr>
              <a:t>Third Outline Level</a:t>
            </a:r>
            <a:endParaRPr b="0" lang="en-GB" sz="1950" spc="-1" strike="noStrike">
              <a:latin typeface="Arial"/>
            </a:endParaRPr>
          </a:p>
          <a:p>
            <a:pPr lvl="3" marL="1728000" indent="-216000">
              <a:spcAft>
                <a:spcPts val="459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629" spc="-1" strike="noStrike">
                <a:latin typeface="Arial"/>
              </a:rPr>
              <a:t>Fourth Outline Level</a:t>
            </a:r>
            <a:endParaRPr b="0" lang="en-GB" sz="1629" spc="-1" strike="noStrike">
              <a:latin typeface="Arial"/>
            </a:endParaRPr>
          </a:p>
          <a:p>
            <a:pPr lvl="4" marL="2160000" indent="-216000">
              <a:spcAft>
                <a:spcPts val="23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629" spc="-1" strike="noStrike">
                <a:latin typeface="Arial"/>
              </a:rPr>
              <a:t>Fifth Outline Level</a:t>
            </a:r>
            <a:endParaRPr b="0" lang="en-GB" sz="1629" spc="-1" strike="noStrike">
              <a:latin typeface="Arial"/>
            </a:endParaRPr>
          </a:p>
          <a:p>
            <a:pPr lvl="5" marL="2592000" indent="-216000">
              <a:spcAft>
                <a:spcPts val="23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629" spc="-1" strike="noStrike">
                <a:latin typeface="Arial"/>
              </a:rPr>
              <a:t>Sixth Outline Level</a:t>
            </a:r>
            <a:endParaRPr b="0" lang="en-GB" sz="1629" spc="-1" strike="noStrike">
              <a:latin typeface="Arial"/>
            </a:endParaRPr>
          </a:p>
          <a:p>
            <a:pPr lvl="6" marL="3024000" indent="-216000">
              <a:spcAft>
                <a:spcPts val="23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629" spc="-1" strike="noStrike">
                <a:latin typeface="Arial"/>
              </a:rPr>
              <a:t>Seventh Outline Level</a:t>
            </a:r>
            <a:endParaRPr b="0" lang="en-GB" sz="1629" spc="-1" strike="noStrike">
              <a:latin typeface="Arial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dt" idx="1"/>
          </p:nvPr>
        </p:nvSpPr>
        <p:spPr>
          <a:xfrm>
            <a:off x="504000" y="5164920"/>
            <a:ext cx="2348280" cy="39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>
              <a:defRPr b="0" lang="en-GB" sz="1400" spc="-1" strike="noStrike">
                <a:latin typeface="Arial"/>
              </a:defRPr>
            </a:lvl1pPr>
          </a:lstStyle>
          <a:p>
            <a:r>
              <a:rPr b="0" lang="en-GB" sz="1400" spc="-1" strike="noStrike">
                <a:latin typeface="Arial"/>
              </a:rPr>
              <a:t>&lt;date/time&gt;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ftr" idx="2"/>
          </p:nvPr>
        </p:nvSpPr>
        <p:spPr>
          <a:xfrm>
            <a:off x="3447000" y="5164920"/>
            <a:ext cx="3195000" cy="39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ctr">
              <a:buNone/>
              <a:defRPr b="0" lang="en-GB" sz="1400" spc="-1" strike="noStrike">
                <a:latin typeface="Arial"/>
              </a:defRPr>
            </a:lvl1pPr>
          </a:lstStyle>
          <a:p>
            <a:pPr algn="ctr">
              <a:buNone/>
            </a:pPr>
            <a:r>
              <a:rPr b="0" lang="en-GB" sz="1400" spc="-1" strike="noStrike">
                <a:latin typeface="Arial"/>
              </a:rPr>
              <a:t>&lt;footer&gt;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sldNum" idx="3"/>
          </p:nvPr>
        </p:nvSpPr>
        <p:spPr>
          <a:xfrm>
            <a:off x="7227000" y="5164920"/>
            <a:ext cx="2348280" cy="39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en-GB" sz="1400" spc="-1" strike="noStrike">
                <a:latin typeface="Arial"/>
              </a:defRPr>
            </a:lvl1pPr>
          </a:lstStyle>
          <a:p>
            <a:pPr algn="r">
              <a:buNone/>
            </a:pPr>
            <a:fld id="{F98BF36D-C58A-4D29-8497-A3FAD13E6939}" type="slidenum">
              <a:rPr b="0" lang="en-GB" sz="1400" spc="-1" strike="noStrike">
                <a:latin typeface="Arial"/>
              </a:rPr>
              <a:t>&lt;number&gt;</a:t>
            </a:fld>
            <a:endParaRPr b="0" lang="en-GB" sz="14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2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slideLayout" Target="../slideLayouts/slideLayout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slideLayout" Target="../slideLayouts/slideLayout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2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jpeg"/><Relationship Id="rId3" Type="http://schemas.openxmlformats.org/officeDocument/2006/relationships/slideLayout" Target="../slideLayouts/slideLayout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slideLayout" Target="../slideLayouts/slideLayout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jpeg"/><Relationship Id="rId3" Type="http://schemas.openxmlformats.org/officeDocument/2006/relationships/slideLayout" Target="../slideLayouts/slideLayout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slideLayout" Target="../slideLayouts/slideLayout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2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2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2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2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2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2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7020000" cy="93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35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504000" y="1368000"/>
            <a:ext cx="907200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en-GB" sz="4000" spc="-1" strike="noStrike">
                <a:latin typeface="Arial"/>
              </a:rPr>
              <a:t>Pictures I have been looking at</a:t>
            </a:r>
            <a:endParaRPr b="0" lang="en-GB" sz="4000" spc="-1" strike="noStrike">
              <a:latin typeface="Arial"/>
            </a:endParaRPr>
          </a:p>
          <a:p>
            <a:pPr algn="ctr">
              <a:buNone/>
            </a:pPr>
            <a:endParaRPr b="0" lang="en-GB" sz="3200" spc="-1" strike="noStrike">
              <a:latin typeface="Arial"/>
            </a:endParaRPr>
          </a:p>
          <a:p>
            <a:pPr algn="ctr">
              <a:buNone/>
            </a:pPr>
            <a:r>
              <a:rPr b="0" lang="en-GB" sz="3200" spc="-1" strike="noStrike">
                <a:latin typeface="Arial"/>
              </a:rPr>
              <a:t>Roger B</a:t>
            </a:r>
            <a:endParaRPr b="0" lang="en-GB" sz="3200" spc="-1" strike="noStrike">
              <a:latin typeface="Arial"/>
            </a:endParaRPr>
          </a:p>
          <a:p>
            <a:pPr algn="ctr">
              <a:buNone/>
            </a:pPr>
            <a:endParaRPr b="0" lang="en-GB" sz="3200" spc="-1" strike="noStrike">
              <a:latin typeface="Arial"/>
            </a:endParaRPr>
          </a:p>
          <a:p>
            <a:pPr algn="ctr">
              <a:buNone/>
            </a:pPr>
            <a:r>
              <a:rPr b="0" lang="en-GB" sz="2400" spc="-1" strike="noStrike">
                <a:latin typeface="Arial"/>
              </a:rPr>
              <a:t>March 20</a:t>
            </a:r>
            <a:r>
              <a:rPr b="0" lang="en-GB" sz="2400" spc="-1" strike="noStrike" baseline="33000">
                <a:latin typeface="Arial"/>
              </a:rPr>
              <a:t>th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0773D78-4384-4E93-BF0C-F6FAE9CE0AFB}" type="slidenum">
              <a:t>1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RDB, U3A, 20th March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7020000" cy="93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GB" sz="3570" spc="-1" strike="noStrike">
                <a:solidFill>
                  <a:srgbClr val="ffffff"/>
                </a:solidFill>
                <a:latin typeface="Arial"/>
              </a:rPr>
              <a:t>Pilot</a:t>
            </a:r>
            <a:br>
              <a:rPr sz="3570"/>
            </a:br>
            <a:r>
              <a:rPr b="0" lang="en-GB" sz="1800" spc="-1" strike="noStrike">
                <a:solidFill>
                  <a:srgbClr val="ffffff"/>
                </a:solidFill>
                <a:latin typeface="Arial"/>
              </a:rPr>
              <a:t>art.empowermefirst.college/product-category/hamza-abdulhamid/</a:t>
            </a:r>
            <a:endParaRPr b="0" lang="en-GB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subTitle"/>
          </p:nvPr>
        </p:nvSpPr>
        <p:spPr>
          <a:xfrm>
            <a:off x="504000" y="1368000"/>
            <a:ext cx="907200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  <p:pic>
        <p:nvPicPr>
          <p:cNvPr id="72" name="" descr=""/>
          <p:cNvPicPr/>
          <p:nvPr/>
        </p:nvPicPr>
        <p:blipFill>
          <a:blip r:embed="rId1"/>
          <a:stretch/>
        </p:blipFill>
        <p:spPr>
          <a:xfrm>
            <a:off x="3382200" y="1349280"/>
            <a:ext cx="5982480" cy="4050720"/>
          </a:xfrm>
          <a:prstGeom prst="rect">
            <a:avLst/>
          </a:prstGeom>
          <a:ln w="0">
            <a:noFill/>
          </a:ln>
        </p:spPr>
      </p:pic>
      <p:sp>
        <p:nvSpPr>
          <p:cNvPr id="73" name=""/>
          <p:cNvSpPr txBox="1"/>
          <p:nvPr/>
        </p:nvSpPr>
        <p:spPr>
          <a:xfrm>
            <a:off x="720000" y="1440000"/>
            <a:ext cx="216000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GB" sz="1800" spc="-1" strike="noStrike">
                <a:latin typeface="Arial"/>
              </a:rPr>
              <a:t>Hamza Abdulhamid</a:t>
            </a:r>
            <a:endParaRPr b="0" lang="en-GB" sz="1800" spc="-1" strike="noStrike">
              <a:latin typeface="Arial"/>
            </a:endParaRPr>
          </a:p>
          <a:p>
            <a:endParaRPr b="0" lang="en-GB" sz="18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00B5FB9-E26C-4F99-8315-947BCFEE5B4A}" type="slidenum">
              <a:t>10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RDB, U3A, 20th March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504000" y="177840"/>
            <a:ext cx="7020000" cy="1012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GB" sz="3570" spc="-1" strike="noStrike">
                <a:solidFill>
                  <a:srgbClr val="ffffff"/>
                </a:solidFill>
                <a:latin typeface="Arial"/>
              </a:rPr>
              <a:t>The Hay Wain</a:t>
            </a:r>
            <a:endParaRPr b="0" lang="en-GB" sz="357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5" name="" descr=""/>
          <p:cNvPicPr/>
          <p:nvPr/>
        </p:nvPicPr>
        <p:blipFill>
          <a:blip r:embed="rId1"/>
          <a:stretch/>
        </p:blipFill>
        <p:spPr>
          <a:xfrm>
            <a:off x="5138640" y="1436400"/>
            <a:ext cx="4221360" cy="3891600"/>
          </a:xfrm>
          <a:prstGeom prst="rect">
            <a:avLst/>
          </a:prstGeom>
          <a:ln w="0">
            <a:noFill/>
          </a:ln>
        </p:spPr>
      </p:pic>
      <p:sp>
        <p:nvSpPr>
          <p:cNvPr id="76" name=""/>
          <p:cNvSpPr txBox="1"/>
          <p:nvPr/>
        </p:nvSpPr>
        <p:spPr>
          <a:xfrm>
            <a:off x="720000" y="1440360"/>
            <a:ext cx="316800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GB" sz="1800" spc="-1" strike="noStrike">
                <a:latin typeface="Arial"/>
              </a:rPr>
              <a:t>George Stubbs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D3A3A03-0781-4873-8334-8A59F310EB05}" type="slidenum">
              <a:t>11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RDB, U3A, 20th March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504000" y="177840"/>
            <a:ext cx="7020000" cy="1012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357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8" name="" descr=""/>
          <p:cNvPicPr/>
          <p:nvPr/>
        </p:nvPicPr>
        <p:blipFill>
          <a:blip r:embed="rId1"/>
          <a:stretch/>
        </p:blipFill>
        <p:spPr>
          <a:xfrm>
            <a:off x="468000" y="1440000"/>
            <a:ext cx="4008240" cy="3288240"/>
          </a:xfrm>
          <a:prstGeom prst="rect">
            <a:avLst/>
          </a:prstGeom>
          <a:ln w="0">
            <a:noFill/>
          </a:ln>
        </p:spPr>
      </p:pic>
      <p:pic>
        <p:nvPicPr>
          <p:cNvPr id="79" name="" descr=""/>
          <p:cNvPicPr/>
          <p:nvPr/>
        </p:nvPicPr>
        <p:blipFill>
          <a:blip r:embed="rId2"/>
          <a:stretch/>
        </p:blipFill>
        <p:spPr>
          <a:xfrm>
            <a:off x="5328000" y="1436400"/>
            <a:ext cx="3600000" cy="331884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06E8D21-E4CB-41DE-A3C3-D662C202F5C9}" type="slidenum">
              <a:t>12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RDB, U3A, 20th March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504000" y="177840"/>
            <a:ext cx="7020000" cy="1012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GB" sz="3570" spc="-1" strike="noStrike">
                <a:solidFill>
                  <a:srgbClr val="ffffff"/>
                </a:solidFill>
                <a:latin typeface="Arial"/>
              </a:rPr>
              <a:t>Racehorse, by DALL-E</a:t>
            </a:r>
            <a:br>
              <a:rPr sz="3570"/>
            </a:br>
            <a:r>
              <a:rPr b="0" lang="en-GB" sz="3570" spc="-1" strike="noStrike">
                <a:solidFill>
                  <a:srgbClr val="ffffff"/>
                </a:solidFill>
                <a:latin typeface="Arial"/>
              </a:rPr>
              <a:t>The Hay Wain, by DALL-E</a:t>
            </a:r>
            <a:endParaRPr b="0" lang="en-GB" sz="357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81" name="" descr=""/>
          <p:cNvPicPr/>
          <p:nvPr/>
        </p:nvPicPr>
        <p:blipFill>
          <a:blip r:embed="rId1"/>
          <a:stretch/>
        </p:blipFill>
        <p:spPr>
          <a:xfrm>
            <a:off x="468000" y="1440000"/>
            <a:ext cx="4008240" cy="3288240"/>
          </a:xfrm>
          <a:prstGeom prst="rect">
            <a:avLst/>
          </a:prstGeom>
          <a:ln w="0">
            <a:noFill/>
          </a:ln>
        </p:spPr>
      </p:pic>
      <p:pic>
        <p:nvPicPr>
          <p:cNvPr id="82" name="" descr=""/>
          <p:cNvPicPr/>
          <p:nvPr/>
        </p:nvPicPr>
        <p:blipFill>
          <a:blip r:embed="rId2"/>
          <a:stretch/>
        </p:blipFill>
        <p:spPr>
          <a:xfrm>
            <a:off x="5328000" y="1436400"/>
            <a:ext cx="3600000" cy="331884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16AC3B5-A460-47FB-A01E-4BC278AC7B56}" type="slidenum">
              <a:t>13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RDB, U3A, 20th March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7020000" cy="93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GB" sz="3570" spc="-1" strike="noStrike">
                <a:solidFill>
                  <a:srgbClr val="ffffff"/>
                </a:solidFill>
                <a:latin typeface="Arial"/>
              </a:rPr>
              <a:t>AI art</a:t>
            </a:r>
            <a:endParaRPr b="0" lang="en-GB" sz="35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/>
          </p:nvPr>
        </p:nvSpPr>
        <p:spPr>
          <a:xfrm>
            <a:off x="504000" y="1512000"/>
            <a:ext cx="907200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r>
              <a:rPr b="0" lang="en-GB" sz="2600" spc="-1" strike="noStrike">
                <a:latin typeface="Arial"/>
              </a:rPr>
              <a:t>There has been an explosion of “creative AI engines”.</a:t>
            </a:r>
            <a:endParaRPr b="0" lang="en-GB" sz="2600" spc="-1" strike="noStrike">
              <a:latin typeface="Arial"/>
            </a:endParaRPr>
          </a:p>
          <a:p>
            <a:endParaRPr b="0" lang="en-GB" sz="2600" spc="-1" strike="noStrike">
              <a:latin typeface="Arial"/>
            </a:endParaRPr>
          </a:p>
          <a:p>
            <a:r>
              <a:rPr b="0" lang="en-GB" sz="2600" spc="-1" strike="noStrike">
                <a:latin typeface="Arial"/>
              </a:rPr>
              <a:t>Best known are </a:t>
            </a:r>
            <a:r>
              <a:rPr b="0" i="1" lang="en-GB" sz="2600" spc="-1" strike="noStrike">
                <a:latin typeface="Arial"/>
              </a:rPr>
              <a:t>DALL-E, Stable Diffusion, Midjourney</a:t>
            </a:r>
            <a:r>
              <a:rPr b="0" lang="en-GB" sz="2600" spc="-1" strike="noStrike">
                <a:latin typeface="Arial"/>
              </a:rPr>
              <a:t> (but there are many).</a:t>
            </a:r>
            <a:endParaRPr b="0" lang="en-GB" sz="2600" spc="-1" strike="noStrike">
              <a:latin typeface="Arial"/>
            </a:endParaRPr>
          </a:p>
          <a:p>
            <a:endParaRPr b="0" lang="en-GB" sz="2600" spc="-1" strike="noStrike">
              <a:latin typeface="Arial"/>
            </a:endParaRPr>
          </a:p>
          <a:p>
            <a:r>
              <a:rPr b="0" lang="en-GB" sz="2600" spc="-1" strike="noStrike">
                <a:latin typeface="Arial"/>
              </a:rPr>
              <a:t>They have rapidly evolved from superficial playthings to serious activity.</a:t>
            </a:r>
            <a:endParaRPr b="0" lang="en-GB" sz="26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7222200-E5ED-4CCA-B1C8-2C6E770D3946}" type="slidenum">
              <a:t>14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RDB, U3A, 20th March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7020000" cy="93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GB" sz="3570" spc="-1" strike="noStrike">
                <a:solidFill>
                  <a:srgbClr val="ffffff"/>
                </a:solidFill>
                <a:latin typeface="Arial"/>
              </a:rPr>
              <a:t>Faces that do not exist</a:t>
            </a:r>
            <a:endParaRPr b="0" lang="en-GB" sz="357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86" name="" descr=""/>
          <p:cNvPicPr/>
          <p:nvPr/>
        </p:nvPicPr>
        <p:blipFill>
          <a:blip r:embed="rId1"/>
          <a:stretch/>
        </p:blipFill>
        <p:spPr>
          <a:xfrm>
            <a:off x="1445760" y="1368000"/>
            <a:ext cx="2724120" cy="3288240"/>
          </a:xfrm>
          <a:prstGeom prst="rect">
            <a:avLst/>
          </a:prstGeom>
          <a:ln w="0">
            <a:noFill/>
          </a:ln>
        </p:spPr>
      </p:pic>
      <p:pic>
        <p:nvPicPr>
          <p:cNvPr id="87" name="" descr=""/>
          <p:cNvPicPr/>
          <p:nvPr/>
        </p:nvPicPr>
        <p:blipFill>
          <a:blip r:embed="rId2"/>
          <a:stretch/>
        </p:blipFill>
        <p:spPr>
          <a:xfrm>
            <a:off x="5940000" y="1365840"/>
            <a:ext cx="2709000" cy="3277800"/>
          </a:xfrm>
          <a:prstGeom prst="rect">
            <a:avLst/>
          </a:prstGeom>
          <a:ln w="0">
            <a:noFill/>
          </a:ln>
        </p:spPr>
      </p:pic>
      <p:sp>
        <p:nvSpPr>
          <p:cNvPr id="88" name=""/>
          <p:cNvSpPr txBox="1"/>
          <p:nvPr/>
        </p:nvSpPr>
        <p:spPr>
          <a:xfrm>
            <a:off x="2886120" y="4847040"/>
            <a:ext cx="4304520" cy="346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i="1" lang="en-GB" sz="1800" spc="-1" strike="noStrike">
                <a:latin typeface="Arial"/>
              </a:rPr>
              <a:t>https://www.thispersondoesnotexist.com/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A2279B3-C70E-47C5-A51C-37C28D90319A}" type="slidenum">
              <a:t>15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RDB, U3A, 20th March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7020000" cy="93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GB" sz="3570" spc="-1" strike="noStrike">
                <a:solidFill>
                  <a:srgbClr val="ffffff"/>
                </a:solidFill>
                <a:latin typeface="Arial"/>
              </a:rPr>
              <a:t>DALL-E</a:t>
            </a:r>
            <a:endParaRPr b="0" lang="en-GB" sz="35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subTitle"/>
          </p:nvPr>
        </p:nvSpPr>
        <p:spPr>
          <a:xfrm>
            <a:off x="504000" y="4176000"/>
            <a:ext cx="9072000" cy="93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GB" sz="2400" spc="-1" strike="noStrike">
                <a:latin typeface="Arial"/>
              </a:rPr>
              <a:t>Each input image is accompanied by a quantity of descriptive information (</a:t>
            </a:r>
            <a:r>
              <a:rPr b="0" i="1" lang="en-GB" sz="2400" spc="-1" strike="noStrike">
                <a:latin typeface="Arial"/>
              </a:rPr>
              <a:t>metadata</a:t>
            </a:r>
            <a:r>
              <a:rPr b="0" lang="en-GB" sz="2400" spc="-1" strike="noStrike">
                <a:latin typeface="Arial"/>
              </a:rPr>
              <a:t>): artist, style, date, subject matter ….</a:t>
            </a:r>
            <a:endParaRPr b="0" lang="en-GB" sz="2400" spc="-1" strike="noStrike">
              <a:latin typeface="Arial"/>
            </a:endParaRPr>
          </a:p>
        </p:txBody>
      </p:sp>
      <p:pic>
        <p:nvPicPr>
          <p:cNvPr id="91" name="" descr=""/>
          <p:cNvPicPr/>
          <p:nvPr/>
        </p:nvPicPr>
        <p:blipFill>
          <a:blip r:embed="rId1"/>
          <a:stretch/>
        </p:blipFill>
        <p:spPr>
          <a:xfrm>
            <a:off x="2340000" y="1423440"/>
            <a:ext cx="5400000" cy="271404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EB2739A-DDB8-4C78-8D10-34B1E5B224C1}" type="slidenum">
              <a:t>16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RDB, U3A, 20th March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7020000" cy="93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GB" sz="3570" spc="-1" strike="noStrike">
                <a:solidFill>
                  <a:srgbClr val="ffffff"/>
                </a:solidFill>
                <a:latin typeface="Arial"/>
              </a:rPr>
              <a:t>DALL-E</a:t>
            </a:r>
            <a:endParaRPr b="0" lang="en-GB" sz="35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504000" y="1368000"/>
            <a:ext cx="907200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8000"/>
          </a:bodyPr>
          <a:p>
            <a:pPr marL="432000" indent="-324000">
              <a:spcAft>
                <a:spcPts val="1148"/>
              </a:spcAft>
            </a:pPr>
            <a:r>
              <a:rPr b="0" lang="en-GB" sz="2600" spc="-1" strike="noStrike">
                <a:latin typeface="Arial"/>
              </a:rPr>
              <a:t>The </a:t>
            </a:r>
            <a:r>
              <a:rPr b="0" i="1" lang="en-GB" sz="2600" spc="-1" strike="noStrike">
                <a:latin typeface="Arial"/>
              </a:rPr>
              <a:t>textual description</a:t>
            </a:r>
            <a:r>
              <a:rPr b="0" lang="en-GB" sz="2600" spc="-1" strike="noStrike">
                <a:latin typeface="Arial"/>
              </a:rPr>
              <a:t> is up to you!</a:t>
            </a:r>
            <a:endParaRPr b="0" lang="en-GB" sz="2600" spc="-1" strike="noStrike">
              <a:latin typeface="Arial"/>
            </a:endParaRPr>
          </a:p>
          <a:p>
            <a:pPr marL="432000" indent="-324000">
              <a:spcAft>
                <a:spcPts val="1148"/>
              </a:spcAft>
            </a:pPr>
            <a:r>
              <a:rPr b="0" lang="en-GB" sz="2600" spc="-1" strike="noStrike">
                <a:latin typeface="Arial"/>
              </a:rPr>
              <a:t>The earlier pictures were produced in response to</a:t>
            </a:r>
            <a:endParaRPr b="0" lang="en-GB" sz="2600" spc="-1" strike="noStrike">
              <a:latin typeface="Arial"/>
            </a:endParaRPr>
          </a:p>
          <a:p>
            <a:pPr marL="612000" indent="-72000">
              <a:spcAft>
                <a:spcPts val="11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en-GB" sz="2600" spc="-1" strike="noStrike">
                <a:latin typeface="Arial"/>
              </a:rPr>
              <a:t>“</a:t>
            </a:r>
            <a:r>
              <a:rPr b="0" i="1" lang="en-GB" sz="2600" spc="-1" strike="noStrike">
                <a:latin typeface="Arial"/>
              </a:rPr>
              <a:t>A racehorse in the style of John Constable”</a:t>
            </a:r>
            <a:endParaRPr b="0" lang="en-GB" sz="2600" spc="-1" strike="noStrike">
              <a:latin typeface="Arial"/>
            </a:endParaRPr>
          </a:p>
          <a:p>
            <a:pPr marL="540000">
              <a:spcAft>
                <a:spcPts val="11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en-GB" sz="2600" spc="-1" strike="noStrike">
                <a:latin typeface="Arial"/>
              </a:rPr>
              <a:t>“</a:t>
            </a:r>
            <a:r>
              <a:rPr b="0" i="1" lang="en-GB" sz="2600" spc="-1" strike="noStrike">
                <a:latin typeface="Arial"/>
              </a:rPr>
              <a:t>The Hay Wain in the style of George Stubbs”</a:t>
            </a:r>
            <a:endParaRPr b="0" lang="en-GB" sz="2600" spc="-1" strike="noStrike">
              <a:latin typeface="Arial"/>
            </a:endParaRPr>
          </a:p>
          <a:p>
            <a:pPr marL="540000">
              <a:spcAft>
                <a:spcPts val="11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GB" sz="2600" spc="-1" strike="noStrike">
              <a:latin typeface="Arial"/>
            </a:endParaRPr>
          </a:p>
          <a:p>
            <a:pPr marL="432000" indent="-324000">
              <a:spcAft>
                <a:spcPts val="1148"/>
              </a:spcAft>
            </a:pPr>
            <a:r>
              <a:rPr b="0" lang="en-GB" sz="2600" spc="-1" strike="noStrike">
                <a:latin typeface="Arial"/>
              </a:rPr>
              <a:t>Neither is especially good, but there are reasons for overlooking that.</a:t>
            </a:r>
            <a:endParaRPr b="0" lang="en-GB" sz="26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ED517F9-5745-46E5-8968-A02F0263B570}" type="slidenum">
              <a:t>17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RDB, U3A, 20th March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7020000" cy="93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GB" sz="3570" spc="-1" strike="noStrike">
                <a:solidFill>
                  <a:srgbClr val="ffffff"/>
                </a:solidFill>
                <a:latin typeface="Arial"/>
              </a:rPr>
              <a:t>DALL-E</a:t>
            </a:r>
            <a:endParaRPr b="0" lang="en-GB" sz="35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/>
          </p:nvPr>
        </p:nvSpPr>
        <p:spPr>
          <a:xfrm>
            <a:off x="504000" y="1368000"/>
            <a:ext cx="907200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8000"/>
          </a:bodyPr>
          <a:p>
            <a:pPr marL="432000" indent="-324000">
              <a:spcAft>
                <a:spcPts val="1148"/>
              </a:spcAft>
            </a:pPr>
            <a:r>
              <a:rPr b="0" lang="en-GB" sz="2600" spc="-1" strike="noStrike">
                <a:latin typeface="Arial"/>
              </a:rPr>
              <a:t>The </a:t>
            </a:r>
            <a:r>
              <a:rPr b="0" i="1" lang="en-GB" sz="2600" spc="-1" strike="noStrike">
                <a:latin typeface="Arial"/>
              </a:rPr>
              <a:t>textual description</a:t>
            </a:r>
            <a:r>
              <a:rPr b="0" lang="en-GB" sz="2600" spc="-1" strike="noStrike">
                <a:latin typeface="Arial"/>
              </a:rPr>
              <a:t> is up to you!</a:t>
            </a:r>
            <a:endParaRPr b="0" lang="en-GB" sz="2600" spc="-1" strike="noStrike">
              <a:latin typeface="Arial"/>
            </a:endParaRPr>
          </a:p>
          <a:p>
            <a:pPr marL="432000" indent="-324000">
              <a:spcAft>
                <a:spcPts val="1148"/>
              </a:spcAft>
            </a:pPr>
            <a:r>
              <a:rPr b="0" lang="en-GB" sz="2600" spc="-1" strike="noStrike">
                <a:latin typeface="Arial"/>
              </a:rPr>
              <a:t>The earlier pictures were produced in response to</a:t>
            </a:r>
            <a:endParaRPr b="0" lang="en-GB" sz="2600" spc="-1" strike="noStrike">
              <a:latin typeface="Arial"/>
            </a:endParaRPr>
          </a:p>
          <a:p>
            <a:pPr marL="612000" indent="-72000">
              <a:spcAft>
                <a:spcPts val="11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en-GB" sz="2600" spc="-1" strike="noStrike">
                <a:latin typeface="Arial"/>
              </a:rPr>
              <a:t>“</a:t>
            </a:r>
            <a:r>
              <a:rPr b="0" i="1" lang="en-GB" sz="2600" spc="-1" strike="noStrike">
                <a:latin typeface="Arial"/>
              </a:rPr>
              <a:t>A racehorse in the style of John Constable”</a:t>
            </a:r>
            <a:endParaRPr b="0" lang="en-GB" sz="2600" spc="-1" strike="noStrike">
              <a:latin typeface="Arial"/>
            </a:endParaRPr>
          </a:p>
          <a:p>
            <a:pPr marL="540000">
              <a:spcAft>
                <a:spcPts val="11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en-GB" sz="2600" spc="-1" strike="noStrike">
                <a:latin typeface="Arial"/>
              </a:rPr>
              <a:t>“</a:t>
            </a:r>
            <a:r>
              <a:rPr b="0" i="1" lang="en-GB" sz="2600" spc="-1" strike="noStrike">
                <a:latin typeface="Arial"/>
              </a:rPr>
              <a:t>The Hay Wain in the style of George Stubbs”</a:t>
            </a:r>
            <a:endParaRPr b="0" lang="en-GB" sz="2600" spc="-1" strike="noStrike">
              <a:latin typeface="Arial"/>
            </a:endParaRPr>
          </a:p>
          <a:p>
            <a:pPr marL="540000">
              <a:spcAft>
                <a:spcPts val="11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GB" sz="2600" spc="-1" strike="noStrike">
              <a:latin typeface="Arial"/>
            </a:endParaRPr>
          </a:p>
          <a:p>
            <a:pPr marL="432000" indent="-324000">
              <a:spcAft>
                <a:spcPts val="1148"/>
              </a:spcAft>
            </a:pPr>
            <a:r>
              <a:rPr b="0" lang="en-GB" sz="2600" spc="-1" strike="noStrike">
                <a:latin typeface="Arial"/>
              </a:rPr>
              <a:t>Neither is especially good, but there are reasons for overlooking that.</a:t>
            </a:r>
            <a:endParaRPr b="0" lang="en-GB" sz="26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43C2821-38DE-4287-A7C1-B98EC9AEE340}" type="slidenum">
              <a:t>18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RDB, U3A, 20th March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7020000" cy="93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GB" sz="3570" spc="-1" strike="noStrike">
                <a:solidFill>
                  <a:srgbClr val="ffffff"/>
                </a:solidFill>
                <a:latin typeface="Arial"/>
              </a:rPr>
              <a:t>DALL-E</a:t>
            </a:r>
            <a:endParaRPr b="0" lang="en-GB" sz="35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504000" y="1404000"/>
            <a:ext cx="907200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148"/>
              </a:spcAft>
            </a:pPr>
            <a:r>
              <a:rPr b="0" lang="en-GB" sz="2600" spc="-1" strike="noStrike">
                <a:latin typeface="Arial"/>
              </a:rPr>
              <a:t>Three very difficult problems are being solved here -</a:t>
            </a:r>
            <a:endParaRPr b="0" lang="en-GB" sz="2600" spc="-1" strike="noStrike">
              <a:latin typeface="Arial"/>
            </a:endParaRPr>
          </a:p>
          <a:p>
            <a:pPr marL="432000" indent="-324000">
              <a:spcAft>
                <a:spcPts val="1148"/>
              </a:spcAft>
            </a:pPr>
            <a:r>
              <a:rPr b="0" lang="en-GB" sz="2600" spc="-1" strike="noStrike">
                <a:latin typeface="Arial"/>
              </a:rPr>
              <a:t> </a:t>
            </a:r>
            <a:endParaRPr b="0" lang="en-GB" sz="2600" spc="-1" strike="noStrike">
              <a:latin typeface="Arial"/>
            </a:endParaRPr>
          </a:p>
          <a:p>
            <a:pPr marL="468000">
              <a:spcAft>
                <a:spcPts val="11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600" spc="-1" strike="noStrike">
                <a:latin typeface="Arial"/>
              </a:rPr>
              <a:t>How does language relate to images?</a:t>
            </a:r>
            <a:endParaRPr b="0" lang="en-GB" sz="2600" spc="-1" strike="noStrike">
              <a:latin typeface="Arial"/>
            </a:endParaRPr>
          </a:p>
          <a:p>
            <a:pPr marL="468000">
              <a:spcAft>
                <a:spcPts val="11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600" spc="-1" strike="noStrike">
                <a:latin typeface="Arial"/>
              </a:rPr>
              <a:t>What should the images actually look like?</a:t>
            </a:r>
            <a:endParaRPr b="0" lang="en-GB" sz="2600" spc="-1" strike="noStrike">
              <a:latin typeface="Arial"/>
            </a:endParaRPr>
          </a:p>
          <a:p>
            <a:pPr marL="468000">
              <a:spcAft>
                <a:spcPts val="11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600" spc="-1" strike="noStrike">
                <a:latin typeface="Arial"/>
              </a:rPr>
              <a:t>What do people want to see?</a:t>
            </a:r>
            <a:endParaRPr b="0" lang="en-GB" sz="26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822E5AB-328C-48F4-8B7A-24C83B41989B}" type="slidenum">
              <a:t>19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RDB, U3A, 20th March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7020000" cy="93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35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504000" y="1368000"/>
            <a:ext cx="907200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en-GB" sz="4000" spc="-1" strike="noStrike">
                <a:latin typeface="Arial"/>
              </a:rPr>
              <a:t>I don’t know anything about art</a:t>
            </a:r>
            <a:endParaRPr b="0" lang="en-GB" sz="4000" spc="-1" strike="noStrike">
              <a:latin typeface="Arial"/>
            </a:endParaRPr>
          </a:p>
          <a:p>
            <a:pPr algn="ctr">
              <a:buNone/>
            </a:pPr>
            <a:endParaRPr b="0" lang="en-GB" sz="3200" spc="-1" strike="noStrike">
              <a:latin typeface="Arial"/>
            </a:endParaRPr>
          </a:p>
          <a:p>
            <a:pPr algn="ctr">
              <a:buNone/>
            </a:pPr>
            <a:endParaRPr b="0" lang="en-GB" sz="2400" spc="-1" strike="noStrike">
              <a:latin typeface="Arial"/>
            </a:endParaRPr>
          </a:p>
          <a:p>
            <a:pPr algn="ctr">
              <a:buNone/>
            </a:pPr>
            <a:r>
              <a:rPr b="0" lang="en-GB" sz="2400" spc="-1" strike="noStrike" baseline="33000">
                <a:latin typeface="Arial"/>
              </a:rPr>
              <a:t>h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9EB6337-2BE9-4C24-B97F-82582902D85C}" type="slidenum">
              <a:t>2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RDB, U3A, 20th March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7020000" cy="93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GB" sz="3570" spc="-1" strike="noStrike">
                <a:solidFill>
                  <a:srgbClr val="ffffff"/>
                </a:solidFill>
                <a:latin typeface="Arial"/>
              </a:rPr>
              <a:t>Madonna and child, eating pizza</a:t>
            </a:r>
            <a:endParaRPr b="0" lang="en-GB" sz="357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9" name="" descr=""/>
          <p:cNvPicPr/>
          <p:nvPr/>
        </p:nvPicPr>
        <p:blipFill>
          <a:blip r:embed="rId1"/>
          <a:stretch/>
        </p:blipFill>
        <p:spPr>
          <a:xfrm>
            <a:off x="5658840" y="1368000"/>
            <a:ext cx="3723480" cy="3672000"/>
          </a:xfrm>
          <a:prstGeom prst="rect">
            <a:avLst/>
          </a:prstGeom>
          <a:ln w="0">
            <a:noFill/>
          </a:ln>
        </p:spPr>
      </p:pic>
      <p:sp>
        <p:nvSpPr>
          <p:cNvPr id="100" name=""/>
          <p:cNvSpPr txBox="1"/>
          <p:nvPr/>
        </p:nvSpPr>
        <p:spPr>
          <a:xfrm>
            <a:off x="720000" y="1440000"/>
            <a:ext cx="3600000" cy="137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GB" sz="1800" spc="-1" strike="noStrike">
                <a:latin typeface="Arial"/>
              </a:rPr>
              <a:t>“</a:t>
            </a:r>
            <a:r>
              <a:rPr b="0" lang="en-GB" sz="1800" spc="-1" strike="noStrike">
                <a:latin typeface="Arial"/>
              </a:rPr>
              <a:t>Raphael”</a:t>
            </a:r>
            <a:endParaRPr b="0" lang="en-GB" sz="1800" spc="-1" strike="noStrike">
              <a:latin typeface="Arial"/>
            </a:endParaRPr>
          </a:p>
          <a:p>
            <a:endParaRPr b="0" lang="en-GB" sz="1800" spc="-1" strike="noStrike">
              <a:latin typeface="Arial"/>
            </a:endParaRPr>
          </a:p>
          <a:p>
            <a:r>
              <a:rPr b="0" i="1" lang="en-GB" sz="1800" spc="-1" strike="noStrike">
                <a:latin typeface="Arial"/>
              </a:rPr>
              <a:t>https://twitter.com/PizzaDalle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2E2335A-D4A4-4D36-BB68-C6CD7CF69E8A}" type="slidenum">
              <a:t>20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RDB, U3A, 20th March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7020000" cy="93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GB" sz="3570" spc="-1" strike="noStrike">
                <a:solidFill>
                  <a:srgbClr val="ffffff"/>
                </a:solidFill>
                <a:latin typeface="Arial"/>
              </a:rPr>
              <a:t>Ship in a bottle</a:t>
            </a:r>
            <a:endParaRPr b="0" lang="en-GB" sz="357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2" name="" descr=""/>
          <p:cNvPicPr/>
          <p:nvPr/>
        </p:nvPicPr>
        <p:blipFill>
          <a:blip r:embed="rId1"/>
          <a:stretch/>
        </p:blipFill>
        <p:spPr>
          <a:xfrm>
            <a:off x="5664240" y="1368000"/>
            <a:ext cx="3672000" cy="3672000"/>
          </a:xfrm>
          <a:prstGeom prst="rect">
            <a:avLst/>
          </a:prstGeom>
          <a:ln w="0">
            <a:noFill/>
          </a:ln>
        </p:spPr>
      </p:pic>
      <p:sp>
        <p:nvSpPr>
          <p:cNvPr id="103" name=""/>
          <p:cNvSpPr txBox="1"/>
          <p:nvPr/>
        </p:nvSpPr>
        <p:spPr>
          <a:xfrm>
            <a:off x="720000" y="1440000"/>
            <a:ext cx="3600000" cy="137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GB" sz="1800" spc="-1" strike="noStrike">
                <a:latin typeface="Arial"/>
              </a:rPr>
              <a:t>Note detail and reflections</a:t>
            </a:r>
            <a:endParaRPr b="0" lang="en-GB" sz="1800" spc="-1" strike="noStrike">
              <a:latin typeface="Arial"/>
            </a:endParaRPr>
          </a:p>
          <a:p>
            <a:endParaRPr b="0" lang="en-GB" sz="1800" spc="-1" strike="noStrike">
              <a:latin typeface="Arial"/>
            </a:endParaRPr>
          </a:p>
          <a:p>
            <a:r>
              <a:rPr b="0" i="1" lang="en-GB" sz="1800" spc="-1" strike="noStrike">
                <a:latin typeface="Arial"/>
              </a:rPr>
              <a:t>https://www.pocket-lint.com/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91D9347-015B-4B01-9C87-A62ADCB42D1A}" type="slidenum">
              <a:t>21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RDB, U3A, 20th March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7020000" cy="93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GB" sz="3570" spc="-1" strike="noStrike">
                <a:solidFill>
                  <a:srgbClr val="ffffff"/>
                </a:solidFill>
                <a:latin typeface="Arial"/>
              </a:rPr>
              <a:t>Girl with a pearl earring</a:t>
            </a:r>
            <a:endParaRPr b="0" lang="en-GB" sz="35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5" name=""/>
          <p:cNvSpPr txBox="1"/>
          <p:nvPr/>
        </p:nvSpPr>
        <p:spPr>
          <a:xfrm>
            <a:off x="720000" y="1440000"/>
            <a:ext cx="3600000" cy="137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GB" sz="1800" spc="-1" strike="noStrike">
                <a:latin typeface="Arial"/>
              </a:rPr>
              <a:t>“</a:t>
            </a:r>
            <a:r>
              <a:rPr b="0" lang="en-GB" sz="1800" spc="-1" strike="noStrike">
                <a:latin typeface="Arial"/>
              </a:rPr>
              <a:t>Vermeer”</a:t>
            </a:r>
            <a:endParaRPr b="0" lang="en-GB" sz="1800" spc="-1" strike="noStrike">
              <a:latin typeface="Arial"/>
            </a:endParaRPr>
          </a:p>
          <a:p>
            <a:endParaRPr b="0" lang="en-GB" sz="1800" spc="-1" strike="noStrike">
              <a:latin typeface="Arial"/>
            </a:endParaRPr>
          </a:p>
          <a:p>
            <a:endParaRPr b="0" lang="en-GB" sz="1800" spc="-1" strike="noStrike">
              <a:latin typeface="Arial"/>
            </a:endParaRPr>
          </a:p>
        </p:txBody>
      </p:sp>
      <p:pic>
        <p:nvPicPr>
          <p:cNvPr id="106" name="" descr=""/>
          <p:cNvPicPr/>
          <p:nvPr/>
        </p:nvPicPr>
        <p:blipFill>
          <a:blip r:embed="rId1"/>
          <a:stretch/>
        </p:blipFill>
        <p:spPr>
          <a:xfrm>
            <a:off x="207720" y="2585520"/>
            <a:ext cx="2096280" cy="2454480"/>
          </a:xfrm>
          <a:prstGeom prst="rect">
            <a:avLst/>
          </a:prstGeom>
          <a:ln w="0">
            <a:noFill/>
          </a:ln>
        </p:spPr>
      </p:pic>
      <p:pic>
        <p:nvPicPr>
          <p:cNvPr id="107" name="" descr=""/>
          <p:cNvPicPr/>
          <p:nvPr/>
        </p:nvPicPr>
        <p:blipFill>
          <a:blip r:embed="rId2"/>
          <a:stretch/>
        </p:blipFill>
        <p:spPr>
          <a:xfrm>
            <a:off x="3888000" y="1385640"/>
            <a:ext cx="5519520" cy="370368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C5EFD2B-6E66-4995-A1E1-6AD37DBFF268}" type="slidenum">
              <a:t>22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RDB, U3A, 20th March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7020000" cy="93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GB" sz="3570" spc="-1" strike="noStrike">
                <a:solidFill>
                  <a:srgbClr val="ffffff"/>
                </a:solidFill>
                <a:latin typeface="Arial"/>
              </a:rPr>
              <a:t>Girl with a pearl earring</a:t>
            </a:r>
            <a:endParaRPr b="0" lang="en-GB" sz="357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9" name="" descr=""/>
          <p:cNvPicPr/>
          <p:nvPr/>
        </p:nvPicPr>
        <p:blipFill>
          <a:blip r:embed="rId1"/>
          <a:stretch/>
        </p:blipFill>
        <p:spPr>
          <a:xfrm>
            <a:off x="5034600" y="1385640"/>
            <a:ext cx="4372920" cy="2934360"/>
          </a:xfrm>
          <a:prstGeom prst="rect">
            <a:avLst/>
          </a:prstGeom>
          <a:ln w="0">
            <a:noFill/>
          </a:ln>
        </p:spPr>
      </p:pic>
      <p:pic>
        <p:nvPicPr>
          <p:cNvPr id="110" name="" descr=""/>
          <p:cNvPicPr/>
          <p:nvPr/>
        </p:nvPicPr>
        <p:blipFill>
          <a:blip r:embed="rId2"/>
          <a:stretch/>
        </p:blipFill>
        <p:spPr>
          <a:xfrm>
            <a:off x="164160" y="1400040"/>
            <a:ext cx="4673880" cy="363996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734D5CE-8D32-42A3-A0E3-33A1FD4EEF67}" type="slidenum">
              <a:t>23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RDB, U3A, 20th March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7020000" cy="93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GB" sz="3570" spc="-1" strike="noStrike">
                <a:solidFill>
                  <a:srgbClr val="ffffff"/>
                </a:solidFill>
                <a:latin typeface="Arial"/>
              </a:rPr>
              <a:t>Milkmaid</a:t>
            </a:r>
            <a:endParaRPr b="0" lang="en-GB" sz="35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2" name=""/>
          <p:cNvSpPr txBox="1"/>
          <p:nvPr/>
        </p:nvSpPr>
        <p:spPr>
          <a:xfrm>
            <a:off x="720000" y="1440000"/>
            <a:ext cx="3600000" cy="137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GB" sz="1800" spc="-1" strike="noStrike">
                <a:latin typeface="Arial"/>
              </a:rPr>
              <a:t>“</a:t>
            </a:r>
            <a:r>
              <a:rPr b="0" lang="en-GB" sz="1800" spc="-1" strike="noStrike">
                <a:latin typeface="Arial"/>
              </a:rPr>
              <a:t>Vermeer”</a:t>
            </a:r>
            <a:endParaRPr b="0" lang="en-GB" sz="1800" spc="-1" strike="noStrike">
              <a:latin typeface="Arial"/>
            </a:endParaRPr>
          </a:p>
          <a:p>
            <a:endParaRPr b="0" lang="en-GB" sz="1800" spc="-1" strike="noStrike">
              <a:latin typeface="Arial"/>
            </a:endParaRPr>
          </a:p>
          <a:p>
            <a:endParaRPr b="0" lang="en-GB" sz="1800" spc="-1" strike="noStrike">
              <a:latin typeface="Arial"/>
            </a:endParaRPr>
          </a:p>
        </p:txBody>
      </p:sp>
      <p:pic>
        <p:nvPicPr>
          <p:cNvPr id="113" name="" descr=""/>
          <p:cNvPicPr/>
          <p:nvPr/>
        </p:nvPicPr>
        <p:blipFill>
          <a:blip r:embed="rId1"/>
          <a:stretch/>
        </p:blipFill>
        <p:spPr>
          <a:xfrm>
            <a:off x="576000" y="1967760"/>
            <a:ext cx="2739960" cy="3072240"/>
          </a:xfrm>
          <a:prstGeom prst="rect">
            <a:avLst/>
          </a:prstGeom>
          <a:ln w="0">
            <a:noFill/>
          </a:ln>
        </p:spPr>
      </p:pic>
      <p:pic>
        <p:nvPicPr>
          <p:cNvPr id="114" name="" descr=""/>
          <p:cNvPicPr/>
          <p:nvPr/>
        </p:nvPicPr>
        <p:blipFill>
          <a:blip r:embed="rId2"/>
          <a:stretch/>
        </p:blipFill>
        <p:spPr>
          <a:xfrm>
            <a:off x="4752000" y="1368000"/>
            <a:ext cx="5043240" cy="378684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D2F36FC-A448-4D2B-A938-7A929725F4D0}" type="slidenum">
              <a:t>24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RDB, U3A, 20th March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7020000" cy="93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GB" sz="3570" spc="-1" strike="noStrike">
                <a:solidFill>
                  <a:srgbClr val="ffffff"/>
                </a:solidFill>
                <a:latin typeface="Arial"/>
              </a:rPr>
              <a:t>Creation</a:t>
            </a:r>
            <a:endParaRPr b="0" lang="en-GB" sz="35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6" name=""/>
          <p:cNvSpPr txBox="1"/>
          <p:nvPr/>
        </p:nvSpPr>
        <p:spPr>
          <a:xfrm>
            <a:off x="720000" y="1440000"/>
            <a:ext cx="3600000" cy="137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GB" sz="1800" spc="-1" strike="noStrike">
                <a:latin typeface="Arial"/>
              </a:rPr>
              <a:t>“</a:t>
            </a:r>
            <a:r>
              <a:rPr b="0" lang="en-GB" sz="1800" spc="-1" strike="noStrike">
                <a:latin typeface="Arial"/>
              </a:rPr>
              <a:t>Michaelangelo”</a:t>
            </a:r>
            <a:endParaRPr b="0" lang="en-GB" sz="1800" spc="-1" strike="noStrike">
              <a:latin typeface="Arial"/>
            </a:endParaRPr>
          </a:p>
          <a:p>
            <a:endParaRPr b="0" lang="en-GB" sz="1800" spc="-1" strike="noStrike">
              <a:latin typeface="Arial"/>
            </a:endParaRPr>
          </a:p>
          <a:p>
            <a:r>
              <a:rPr b="0" i="1" lang="en-GB" sz="1800" spc="-1" strike="noStrike">
                <a:latin typeface="Arial"/>
              </a:rPr>
              <a:t>https://www.pocket-lint.com/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117" name="" descr=""/>
          <p:cNvPicPr/>
          <p:nvPr/>
        </p:nvPicPr>
        <p:blipFill>
          <a:blip r:embed="rId1"/>
          <a:stretch/>
        </p:blipFill>
        <p:spPr>
          <a:xfrm>
            <a:off x="3759480" y="1394640"/>
            <a:ext cx="5649840" cy="2925360"/>
          </a:xfrm>
          <a:prstGeom prst="rect">
            <a:avLst/>
          </a:prstGeom>
          <a:ln w="0">
            <a:noFill/>
          </a:ln>
        </p:spPr>
      </p:pic>
      <p:pic>
        <p:nvPicPr>
          <p:cNvPr id="118" name="" descr=""/>
          <p:cNvPicPr/>
          <p:nvPr/>
        </p:nvPicPr>
        <p:blipFill>
          <a:blip r:embed="rId2"/>
          <a:stretch/>
        </p:blipFill>
        <p:spPr>
          <a:xfrm>
            <a:off x="216000" y="3526560"/>
            <a:ext cx="2952000" cy="150228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35C9EBB-F046-4156-AA53-F6F3B161E6F2}" type="slidenum">
              <a:t>25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RDB, U3A, 20th March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504000" y="177840"/>
            <a:ext cx="7020000" cy="1012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GB" sz="3570" spc="-1" strike="noStrike">
                <a:solidFill>
                  <a:srgbClr val="ffffff"/>
                </a:solidFill>
                <a:latin typeface="Arial"/>
              </a:rPr>
              <a:t>Does it work?</a:t>
            </a:r>
            <a:br>
              <a:rPr sz="3570"/>
            </a:br>
            <a:r>
              <a:rPr b="0" lang="en-GB" sz="2800" spc="-1" strike="noStrike">
                <a:solidFill>
                  <a:srgbClr val="ffffff"/>
                </a:solidFill>
                <a:latin typeface="Arial"/>
              </a:rPr>
              <a:t>Guardian, 14/1/23</a:t>
            </a:r>
            <a:endParaRPr b="0" lang="en-GB" sz="2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0" name=""/>
          <p:cNvSpPr txBox="1"/>
          <p:nvPr/>
        </p:nvSpPr>
        <p:spPr>
          <a:xfrm>
            <a:off x="504000" y="1656000"/>
            <a:ext cx="8568000" cy="1882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The Guardian (14/1/23) approached a set of knowledgable art critics to ask whether DALL-E’s outputs were “any good”.</a:t>
            </a:r>
            <a:endParaRPr b="0" lang="en-GB" sz="1800" spc="-1" strike="noStrike">
              <a:latin typeface="Arial"/>
            </a:endParaRPr>
          </a:p>
          <a:p>
            <a:endParaRPr b="0" lang="en-GB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Judges were shown image pairs from different genres – which one was artificial?</a:t>
            </a:r>
            <a:endParaRPr b="0" lang="en-GB" sz="1800" spc="-1" strike="noStrike">
              <a:latin typeface="Arial"/>
            </a:endParaRPr>
          </a:p>
          <a:p>
            <a:endParaRPr b="0" lang="en-GB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(Of course; there was no access to physical original; critics would normally use information from materials, brushstroke style, etc. etc.)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5EA6383-20FC-4661-8F31-003850693FBD}" type="slidenum">
              <a:t>26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RDB, U3A, 20th March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504000" y="177840"/>
            <a:ext cx="7020000" cy="1012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GB" sz="3570" spc="-1" strike="noStrike">
                <a:solidFill>
                  <a:srgbClr val="ffffff"/>
                </a:solidFill>
                <a:latin typeface="Arial"/>
              </a:rPr>
              <a:t>Watson/DALL-E</a:t>
            </a:r>
            <a:br>
              <a:rPr sz="3570"/>
            </a:br>
            <a:r>
              <a:rPr b="0" lang="en-GB" sz="2800" spc="-1" strike="noStrike">
                <a:solidFill>
                  <a:srgbClr val="ffffff"/>
                </a:solidFill>
                <a:latin typeface="Arial"/>
              </a:rPr>
              <a:t>Guardian, 14/1/23</a:t>
            </a:r>
            <a:endParaRPr b="0" lang="en-GB" sz="28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22" name="" descr=""/>
          <p:cNvPicPr/>
          <p:nvPr/>
        </p:nvPicPr>
        <p:blipFill>
          <a:blip r:embed="rId1"/>
          <a:stretch/>
        </p:blipFill>
        <p:spPr>
          <a:xfrm>
            <a:off x="1826640" y="1330200"/>
            <a:ext cx="6426720" cy="381780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B985599-5FB2-4BAB-A25E-F70E6BFA033C}" type="slidenum">
              <a:t>27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RDB, U3A, 20th March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504000" y="177840"/>
            <a:ext cx="7020000" cy="1012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GB" sz="3570" spc="-1" strike="noStrike">
                <a:solidFill>
                  <a:srgbClr val="ffffff"/>
                </a:solidFill>
                <a:latin typeface="Arial"/>
              </a:rPr>
              <a:t>Wragg/DALL-E</a:t>
            </a:r>
            <a:br>
              <a:rPr sz="3570"/>
            </a:br>
            <a:r>
              <a:rPr b="0" lang="en-GB" sz="2800" spc="-1" strike="noStrike">
                <a:solidFill>
                  <a:srgbClr val="ffffff"/>
                </a:solidFill>
                <a:latin typeface="Arial"/>
              </a:rPr>
              <a:t>Guardian, 14/1/23</a:t>
            </a:r>
            <a:endParaRPr b="0" lang="en-GB" sz="28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24" name="" descr=""/>
          <p:cNvPicPr/>
          <p:nvPr/>
        </p:nvPicPr>
        <p:blipFill>
          <a:blip r:embed="rId1"/>
          <a:stretch/>
        </p:blipFill>
        <p:spPr>
          <a:xfrm>
            <a:off x="1908000" y="1414080"/>
            <a:ext cx="6264000" cy="373392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D487221-A402-4390-8858-A266D0F9A523}" type="slidenum">
              <a:t>28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RDB, U3A, 20th March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504000" y="177840"/>
            <a:ext cx="7020000" cy="1012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GB" sz="3570" spc="-1" strike="noStrike">
                <a:solidFill>
                  <a:srgbClr val="ffffff"/>
                </a:solidFill>
                <a:latin typeface="Arial"/>
              </a:rPr>
              <a:t>Bosschaert/DALL-E</a:t>
            </a:r>
            <a:br>
              <a:rPr sz="3570"/>
            </a:br>
            <a:r>
              <a:rPr b="0" lang="en-GB" sz="2800" spc="-1" strike="noStrike">
                <a:solidFill>
                  <a:srgbClr val="ffffff"/>
                </a:solidFill>
                <a:latin typeface="Arial"/>
              </a:rPr>
              <a:t>Guardian, 14/1/23</a:t>
            </a:r>
            <a:endParaRPr b="0" lang="en-GB" sz="28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26" name="" descr=""/>
          <p:cNvPicPr/>
          <p:nvPr/>
        </p:nvPicPr>
        <p:blipFill>
          <a:blip r:embed="rId1"/>
          <a:stretch/>
        </p:blipFill>
        <p:spPr>
          <a:xfrm>
            <a:off x="1809360" y="1360440"/>
            <a:ext cx="6461280" cy="382356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90F1B3E-D0C5-4D74-A6E0-A79B436498FC}" type="slidenum">
              <a:t>29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RDB, U3A, 20th March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177840"/>
            <a:ext cx="7020000" cy="1012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GB" sz="3570" spc="-1" strike="noStrike">
                <a:solidFill>
                  <a:srgbClr val="ffffff"/>
                </a:solidFill>
                <a:latin typeface="Arial"/>
              </a:rPr>
              <a:t>The lawnmowers don’t stop here any more</a:t>
            </a:r>
            <a:endParaRPr b="0" lang="en-GB" sz="35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504000" y="1368000"/>
            <a:ext cx="907200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  <p:pic>
        <p:nvPicPr>
          <p:cNvPr id="48" name="" descr=""/>
          <p:cNvPicPr/>
          <p:nvPr/>
        </p:nvPicPr>
        <p:blipFill>
          <a:blip r:embed="rId1"/>
          <a:stretch/>
        </p:blipFill>
        <p:spPr>
          <a:xfrm>
            <a:off x="4248000" y="1369440"/>
            <a:ext cx="5132160" cy="4076280"/>
          </a:xfrm>
          <a:prstGeom prst="rect">
            <a:avLst/>
          </a:prstGeom>
          <a:ln w="0">
            <a:noFill/>
          </a:ln>
        </p:spPr>
      </p:pic>
      <p:sp>
        <p:nvSpPr>
          <p:cNvPr id="49" name=""/>
          <p:cNvSpPr txBox="1"/>
          <p:nvPr/>
        </p:nvSpPr>
        <p:spPr>
          <a:xfrm>
            <a:off x="720000" y="1440000"/>
            <a:ext cx="2160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GB" sz="1800" spc="-1" strike="noStrike">
                <a:latin typeface="Arial"/>
              </a:rPr>
              <a:t>Hannah Dee, 2020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82CA768-61B0-4923-80A3-4EAC5DE334CD}" type="slidenum">
              <a:t>3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RDB, U3A, 20th March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504000" y="177840"/>
            <a:ext cx="7020000" cy="1012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GB" sz="3570" spc="-1" strike="noStrike">
                <a:solidFill>
                  <a:srgbClr val="ffffff"/>
                </a:solidFill>
                <a:latin typeface="Arial"/>
              </a:rPr>
              <a:t>Manet/DALL-E</a:t>
            </a:r>
            <a:br>
              <a:rPr sz="3570"/>
            </a:br>
            <a:r>
              <a:rPr b="0" lang="en-GB" sz="2800" spc="-1" strike="noStrike">
                <a:solidFill>
                  <a:srgbClr val="ffffff"/>
                </a:solidFill>
                <a:latin typeface="Arial"/>
              </a:rPr>
              <a:t>Guardian, 14/1/23</a:t>
            </a:r>
            <a:endParaRPr b="0" lang="en-GB" sz="28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28" name="" descr=""/>
          <p:cNvPicPr/>
          <p:nvPr/>
        </p:nvPicPr>
        <p:blipFill>
          <a:blip r:embed="rId1"/>
          <a:stretch/>
        </p:blipFill>
        <p:spPr>
          <a:xfrm>
            <a:off x="1843920" y="1344960"/>
            <a:ext cx="6392520" cy="383904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2E6B0C1-8DA5-433E-BEEE-1CA8E7F4188D}" type="slidenum">
              <a:t>30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RDB, U3A, 20th March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7020000" cy="93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GB" sz="3570" spc="-1" strike="noStrike">
                <a:solidFill>
                  <a:srgbClr val="ffffff"/>
                </a:solidFill>
                <a:latin typeface="Arial"/>
              </a:rPr>
              <a:t>Issues … creativity</a:t>
            </a:r>
            <a:endParaRPr b="0" lang="en-GB" sz="35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504000" y="1440000"/>
            <a:ext cx="907200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1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600" spc="-1" strike="noStrike">
                <a:latin typeface="Arial"/>
              </a:rPr>
              <a:t>When cameras became available, established artists were concerned that they would destroy creativity: often “threats” develop into “tools”.</a:t>
            </a:r>
            <a:endParaRPr b="0" lang="en-GB" sz="2600" spc="-1" strike="noStrike">
              <a:latin typeface="Arial"/>
            </a:endParaRPr>
          </a:p>
          <a:p>
            <a:pPr marL="432000" indent="-324000">
              <a:spcAft>
                <a:spcPts val="11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600" spc="-1" strike="noStrike">
                <a:latin typeface="Arial"/>
              </a:rPr>
              <a:t>Many established artists are using DALL-E as a springboard.</a:t>
            </a:r>
            <a:endParaRPr b="0" lang="en-GB" sz="2600" spc="-1" strike="noStrike">
              <a:latin typeface="Arial"/>
            </a:endParaRPr>
          </a:p>
          <a:p>
            <a:pPr marL="432000" indent="-324000">
              <a:spcAft>
                <a:spcPts val="11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600" spc="-1" strike="noStrike">
                <a:latin typeface="Arial"/>
              </a:rPr>
              <a:t>What is “creativity”?  DALL-E generates pictures after training – so do artists.</a:t>
            </a:r>
            <a:endParaRPr b="0" lang="en-GB" sz="2600" spc="-1" strike="noStrike">
              <a:latin typeface="Arial"/>
            </a:endParaRPr>
          </a:p>
          <a:p>
            <a:pPr marL="432000" indent="-324000">
              <a:spcAft>
                <a:spcPts val="11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GB" sz="26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71C8A9C-274D-493A-847E-E46E17D0C267}" type="slidenum">
              <a:t>31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RDB, U3A, 20th March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504000" y="177840"/>
            <a:ext cx="7488000" cy="1012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GB" sz="3200" spc="-1" strike="noStrike">
                <a:solidFill>
                  <a:srgbClr val="ffffff"/>
                </a:solidFill>
                <a:latin typeface="Arial"/>
              </a:rPr>
              <a:t>Issues … employment displacement</a:t>
            </a:r>
            <a:endParaRPr b="0" lang="en-GB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/>
          </p:nvPr>
        </p:nvSpPr>
        <p:spPr>
          <a:xfrm>
            <a:off x="504000" y="1440000"/>
            <a:ext cx="907200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1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600" spc="-1" strike="noStrike">
                <a:latin typeface="Arial"/>
              </a:rPr>
              <a:t>Photography displaced magazine/newspaper illustrators.  DALL-E may well displace jobbing artists.</a:t>
            </a:r>
            <a:endParaRPr b="0" lang="en-GB" sz="2600" spc="-1" strike="noStrike">
              <a:latin typeface="Arial"/>
            </a:endParaRPr>
          </a:p>
          <a:p>
            <a:pPr marL="432000" indent="-324000">
              <a:spcAft>
                <a:spcPts val="11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600" spc="-1" strike="noStrike">
                <a:latin typeface="Arial"/>
              </a:rPr>
              <a:t>There are many domains in which “</a:t>
            </a:r>
            <a:r>
              <a:rPr b="0" i="1" lang="en-GB" sz="2600" spc="-1" strike="noStrike">
                <a:latin typeface="Arial"/>
              </a:rPr>
              <a:t>good enough</a:t>
            </a:r>
            <a:r>
              <a:rPr b="0" lang="en-GB" sz="2600" spc="-1" strike="noStrike">
                <a:latin typeface="Arial"/>
              </a:rPr>
              <a:t>” is good enough.</a:t>
            </a:r>
            <a:endParaRPr b="0" lang="en-GB" sz="2600" spc="-1" strike="noStrike">
              <a:latin typeface="Arial"/>
            </a:endParaRPr>
          </a:p>
          <a:p>
            <a:pPr marL="432000" indent="-324000">
              <a:spcAft>
                <a:spcPts val="11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GB" sz="2600" spc="-1" strike="noStrike">
              <a:latin typeface="Arial"/>
            </a:endParaRPr>
          </a:p>
          <a:p>
            <a:pPr marL="432000" indent="-324000">
              <a:spcAft>
                <a:spcPts val="11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GB" sz="26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260E8DF-F69C-4E11-993B-BC4A10C2DDB9}" type="slidenum">
              <a:t>32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RDB, U3A, 20th March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7020000" cy="93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GB" sz="3570" spc="-1" strike="noStrike">
                <a:solidFill>
                  <a:srgbClr val="ffffff"/>
                </a:solidFill>
                <a:latin typeface="Arial"/>
              </a:rPr>
              <a:t>Issues … it’s a skill</a:t>
            </a:r>
            <a:endParaRPr b="0" lang="en-GB" sz="35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504000" y="1440000"/>
            <a:ext cx="907200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1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600" spc="-1" strike="noStrike">
                <a:latin typeface="Arial"/>
              </a:rPr>
              <a:t>Naive use of DALL-E generates product of questionable quality: experience improves it.  “Software is a tool and like any tool requires practice” (</a:t>
            </a:r>
            <a:r>
              <a:rPr b="0" i="1" lang="en-GB" sz="2600" spc="-1" strike="noStrike">
                <a:latin typeface="Arial"/>
              </a:rPr>
              <a:t>FT, 23/12/22</a:t>
            </a:r>
            <a:r>
              <a:rPr b="0" lang="en-GB" sz="2600" spc="-1" strike="noStrike">
                <a:latin typeface="Arial"/>
              </a:rPr>
              <a:t>)</a:t>
            </a:r>
            <a:endParaRPr b="0" lang="en-GB" sz="2600" spc="-1" strike="noStrike">
              <a:latin typeface="Arial"/>
            </a:endParaRPr>
          </a:p>
          <a:p>
            <a:pPr marL="432000" indent="-324000">
              <a:spcAft>
                <a:spcPts val="11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600" spc="-1" strike="noStrike">
                <a:latin typeface="Arial"/>
              </a:rPr>
              <a:t>“</a:t>
            </a:r>
            <a:r>
              <a:rPr b="0" lang="en-GB" sz="2600" spc="-1" strike="noStrike">
                <a:latin typeface="Arial"/>
              </a:rPr>
              <a:t>I see it as something between a tool and a resource” (</a:t>
            </a:r>
            <a:r>
              <a:rPr b="0" i="1" lang="en-GB" sz="2600" spc="-1" strike="noStrike">
                <a:latin typeface="Arial"/>
              </a:rPr>
              <a:t>Diego Peralta, FT 26/10/22</a:t>
            </a:r>
            <a:r>
              <a:rPr b="0" lang="en-GB" sz="2600" spc="-1" strike="noStrike">
                <a:latin typeface="Arial"/>
              </a:rPr>
              <a:t>)</a:t>
            </a:r>
            <a:endParaRPr b="0" lang="en-GB" sz="26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C2EFBB6-88CA-4104-A226-2F6BEF4D0EF8}" type="slidenum">
              <a:t>33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RDB, U3A, 20th March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7020000" cy="93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GB" sz="3570" spc="-1" strike="noStrike">
                <a:solidFill>
                  <a:srgbClr val="ffffff"/>
                </a:solidFill>
                <a:latin typeface="Arial"/>
              </a:rPr>
              <a:t>Issues … intellectual property</a:t>
            </a:r>
            <a:endParaRPr b="0" lang="en-GB" sz="35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/>
          </p:nvPr>
        </p:nvSpPr>
        <p:spPr>
          <a:xfrm>
            <a:off x="504000" y="1440000"/>
            <a:ext cx="907200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1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600" spc="-1" strike="noStrike">
                <a:latin typeface="Arial"/>
              </a:rPr>
              <a:t>DALL-E is trained on huge pre-existing image sets; individually these are covered by copyright law, but </a:t>
            </a:r>
            <a:r>
              <a:rPr b="0" i="1" lang="en-GB" sz="2600" spc="-1" strike="noStrike">
                <a:latin typeface="Arial"/>
              </a:rPr>
              <a:t>collectively</a:t>
            </a:r>
            <a:r>
              <a:rPr b="0" lang="en-GB" sz="2600" spc="-1" strike="noStrike">
                <a:latin typeface="Arial"/>
              </a:rPr>
              <a:t> … ?  A large court action was initiated in January on this.</a:t>
            </a:r>
            <a:endParaRPr b="0" lang="en-GB" sz="2600" spc="-1" strike="noStrike">
              <a:latin typeface="Arial"/>
            </a:endParaRPr>
          </a:p>
          <a:p>
            <a:pPr marL="432000" indent="-324000">
              <a:spcAft>
                <a:spcPts val="11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600" spc="-1" strike="noStrike">
                <a:latin typeface="Arial"/>
              </a:rPr>
              <a:t>Individual artists are identifying their own styles in DALL-E output: are they protected?</a:t>
            </a:r>
            <a:endParaRPr b="0" lang="en-GB" sz="26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7CFC540-BB16-4200-BFF0-A47F7497A9E9}" type="slidenum">
              <a:t>34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RDB, U3A, 20th March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7020000" cy="93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GB" sz="3570" spc="-1" strike="noStrike">
                <a:solidFill>
                  <a:srgbClr val="ffffff"/>
                </a:solidFill>
                <a:latin typeface="Arial"/>
              </a:rPr>
              <a:t>Issues … what is art?</a:t>
            </a:r>
            <a:endParaRPr b="0" lang="en-GB" sz="35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504000" y="1368000"/>
            <a:ext cx="907200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pPr marL="432000" indent="-324000">
              <a:spcAft>
                <a:spcPts val="11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600" spc="-1" strike="noStrike">
                <a:latin typeface="Arial"/>
              </a:rPr>
              <a:t>“</a:t>
            </a:r>
            <a:r>
              <a:rPr b="0" lang="en-GB" sz="2600" spc="-1" strike="noStrike">
                <a:latin typeface="Arial"/>
              </a:rPr>
              <a:t>Michaelangelo had help painting the Sistine Chapel” (</a:t>
            </a:r>
            <a:r>
              <a:rPr b="0" i="1" lang="en-GB" sz="2600" spc="-1" strike="noStrike">
                <a:latin typeface="Arial"/>
              </a:rPr>
              <a:t>FT, 23/12/22</a:t>
            </a:r>
            <a:r>
              <a:rPr b="0" lang="en-GB" sz="2600" spc="-1" strike="noStrike">
                <a:latin typeface="Arial"/>
              </a:rPr>
              <a:t>).  Humans learn from databases too.</a:t>
            </a:r>
            <a:endParaRPr b="0" lang="en-GB" sz="2600" spc="-1" strike="noStrike">
              <a:latin typeface="Arial"/>
            </a:endParaRPr>
          </a:p>
          <a:p>
            <a:pPr marL="432000" indent="-324000">
              <a:spcAft>
                <a:spcPts val="11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600" spc="-1" strike="noStrike">
                <a:latin typeface="Arial"/>
              </a:rPr>
              <a:t>“</a:t>
            </a:r>
            <a:r>
              <a:rPr b="0" lang="en-GB" sz="2600" spc="-1" strike="noStrike">
                <a:latin typeface="Arial"/>
              </a:rPr>
              <a:t>We appreciate it because it is by humans” </a:t>
            </a:r>
            <a:r>
              <a:rPr b="0" lang="en-GB" sz="2600" spc="-1" strike="noStrike">
                <a:latin typeface="Arial"/>
              </a:rPr>
              <a:t>(</a:t>
            </a:r>
            <a:r>
              <a:rPr b="0" i="1" lang="en-GB" sz="2600" spc="-1" strike="noStrike">
                <a:latin typeface="Arial"/>
              </a:rPr>
              <a:t>FT, 23/12/22</a:t>
            </a:r>
            <a:r>
              <a:rPr b="0" lang="en-GB" sz="2600" spc="-1" strike="noStrike">
                <a:latin typeface="Arial"/>
              </a:rPr>
              <a:t>)</a:t>
            </a:r>
            <a:endParaRPr b="0" lang="en-GB" sz="2600" spc="-1" strike="noStrike">
              <a:latin typeface="Arial"/>
            </a:endParaRPr>
          </a:p>
          <a:p>
            <a:pPr marL="432000" indent="-324000">
              <a:spcAft>
                <a:spcPts val="11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600" spc="-1" strike="noStrike">
                <a:latin typeface="Arial"/>
              </a:rPr>
              <a:t>There’s nothing new: Warhol appropriated objects designed by others</a:t>
            </a:r>
            <a:endParaRPr b="0" lang="en-GB" sz="2600" spc="-1" strike="noStrike">
              <a:latin typeface="Arial"/>
            </a:endParaRPr>
          </a:p>
          <a:p>
            <a:pPr marL="432000" indent="-324000">
              <a:spcAft>
                <a:spcPts val="11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600" spc="-1" strike="noStrike">
                <a:latin typeface="Arial"/>
              </a:rPr>
              <a:t>Art history is intertwined with technology: oils were new once.</a:t>
            </a:r>
            <a:endParaRPr b="0" lang="en-GB" sz="2600" spc="-1" strike="noStrike">
              <a:latin typeface="Arial"/>
            </a:endParaRPr>
          </a:p>
          <a:p>
            <a:pPr marL="432000" indent="-324000">
              <a:spcAft>
                <a:spcPts val="11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600" spc="-1" strike="noStrike">
                <a:latin typeface="Arial"/>
              </a:rPr>
              <a:t>What does </a:t>
            </a:r>
            <a:r>
              <a:rPr b="0" i="1" lang="en-GB" sz="2600" spc="-1" strike="noStrike">
                <a:latin typeface="Arial"/>
              </a:rPr>
              <a:t>creativity</a:t>
            </a:r>
            <a:r>
              <a:rPr b="0" lang="en-GB" sz="2600" spc="-1" strike="noStrike">
                <a:latin typeface="Arial"/>
              </a:rPr>
              <a:t> even mean?” (</a:t>
            </a:r>
            <a:r>
              <a:rPr b="0" i="1" lang="en-GB" sz="2600" spc="-1" strike="noStrike">
                <a:latin typeface="Arial"/>
              </a:rPr>
              <a:t>FT, 27/2/123</a:t>
            </a:r>
            <a:r>
              <a:rPr b="0" lang="en-GB" sz="2600" spc="-1" strike="noStrike">
                <a:latin typeface="Arial"/>
              </a:rPr>
              <a:t>).  cf. </a:t>
            </a:r>
            <a:r>
              <a:rPr b="0" i="1" lang="en-GB" sz="2600" spc="-1" strike="noStrike">
                <a:latin typeface="Arial"/>
              </a:rPr>
              <a:t>Alpha-Go</a:t>
            </a:r>
            <a:endParaRPr b="0" lang="en-GB" sz="26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9F36057-CCBE-451F-931A-7E5C33BE8A57}" type="slidenum">
              <a:t>35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RDB, U3A, 20th March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7020000" cy="93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GB" sz="2800" spc="-1" strike="noStrike">
                <a:solidFill>
                  <a:srgbClr val="ffffff"/>
                </a:solidFill>
                <a:latin typeface="Arial"/>
              </a:rPr>
              <a:t>Japanese landscape in watercolour with a fairy garden feel and a muted colour palette</a:t>
            </a:r>
            <a:endParaRPr b="0" lang="en-GB" sz="28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40" name="" descr=""/>
          <p:cNvPicPr/>
          <p:nvPr/>
        </p:nvPicPr>
        <p:blipFill>
          <a:blip r:embed="rId1"/>
          <a:stretch/>
        </p:blipFill>
        <p:spPr>
          <a:xfrm>
            <a:off x="6624000" y="1440000"/>
            <a:ext cx="2736000" cy="4125240"/>
          </a:xfrm>
          <a:prstGeom prst="rect">
            <a:avLst/>
          </a:prstGeom>
          <a:ln w="0">
            <a:noFill/>
          </a:ln>
        </p:spPr>
      </p:pic>
      <p:sp>
        <p:nvSpPr>
          <p:cNvPr id="141" name=""/>
          <p:cNvSpPr txBox="1"/>
          <p:nvPr/>
        </p:nvSpPr>
        <p:spPr>
          <a:xfrm>
            <a:off x="720000" y="1656000"/>
            <a:ext cx="1922760" cy="486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GB" sz="2800" spc="-1" strike="noStrike">
                <a:latin typeface="Arial"/>
              </a:rPr>
              <a:t>Midjourney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8C95A94-6C9E-4AA0-820D-0ED906F430B2}" type="slidenum">
              <a:t>36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RDB, U3A, 20th March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7020000" cy="93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GB" sz="3570" spc="-1" strike="noStrike">
                <a:solidFill>
                  <a:srgbClr val="ffffff"/>
                </a:solidFill>
                <a:latin typeface="Arial"/>
              </a:rPr>
              <a:t>Observations ...</a:t>
            </a:r>
            <a:endParaRPr b="0" lang="en-GB" sz="35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/>
          </p:nvPr>
        </p:nvSpPr>
        <p:spPr>
          <a:xfrm>
            <a:off x="504000" y="1368000"/>
            <a:ext cx="907200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1000"/>
          </a:bodyPr>
          <a:p>
            <a:pPr marL="432000" indent="-324000">
              <a:spcAft>
                <a:spcPts val="11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600" spc="-1" strike="noStrike">
                <a:latin typeface="Arial"/>
              </a:rPr>
              <a:t>It is difficult to make an AI that is ethical: AI is concentrated in the hands of powerful companies  Image generators can inherit bias.</a:t>
            </a:r>
            <a:endParaRPr b="0" lang="en-GB" sz="2600" spc="-1" strike="noStrike">
              <a:latin typeface="Arial"/>
            </a:endParaRPr>
          </a:p>
          <a:p>
            <a:pPr algn="r">
              <a:spcAft>
                <a:spcPts val="1148"/>
              </a:spcAft>
              <a:buNone/>
            </a:pPr>
            <a:r>
              <a:rPr b="0" i="1" lang="en-GB" sz="2600" spc="-1" strike="noStrike">
                <a:latin typeface="Arial"/>
              </a:rPr>
              <a:t>Pew Research Center</a:t>
            </a:r>
            <a:endParaRPr b="0" lang="en-GB" sz="2600" spc="-1" strike="noStrike">
              <a:latin typeface="Arial"/>
            </a:endParaRPr>
          </a:p>
          <a:p>
            <a:pPr marL="432000" indent="-324000">
              <a:spcAft>
                <a:spcPts val="11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600" spc="-1" strike="noStrike">
                <a:latin typeface="Arial"/>
              </a:rPr>
              <a:t>Jobs commanding high salaries are more likely to be automated away than teaching, nursing, caring for the elderly.</a:t>
            </a:r>
            <a:endParaRPr b="0" lang="en-GB" sz="2600" spc="-1" strike="noStrike">
              <a:latin typeface="Arial"/>
            </a:endParaRPr>
          </a:p>
          <a:p>
            <a:pPr algn="r">
              <a:spcAft>
                <a:spcPts val="1148"/>
              </a:spcAft>
              <a:buNone/>
            </a:pPr>
            <a:r>
              <a:rPr b="0" i="1" lang="en-GB" sz="2600" spc="-1" strike="noStrike">
                <a:latin typeface="Arial"/>
              </a:rPr>
              <a:t>Independent 11/1/23</a:t>
            </a:r>
            <a:endParaRPr b="0" lang="en-GB" sz="2600" spc="-1" strike="noStrike">
              <a:latin typeface="Arial"/>
            </a:endParaRPr>
          </a:p>
          <a:p>
            <a:pPr marL="432000" indent="-324000">
              <a:spcAft>
                <a:spcPts val="11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600" spc="-1" strike="noStrike">
                <a:latin typeface="Arial"/>
              </a:rPr>
              <a:t>“</a:t>
            </a:r>
            <a:r>
              <a:rPr b="0" lang="en-GB" sz="2600" spc="-1" strike="noStrike">
                <a:latin typeface="Arial"/>
              </a:rPr>
              <a:t>AI is a major disruptive force: there will be both democratic and oppresive aspects to it.”</a:t>
            </a:r>
            <a:endParaRPr b="0" lang="en-GB" sz="2600" spc="-1" strike="noStrike">
              <a:latin typeface="Arial"/>
            </a:endParaRPr>
          </a:p>
          <a:p>
            <a:pPr algn="r">
              <a:spcAft>
                <a:spcPts val="1148"/>
              </a:spcAft>
              <a:buNone/>
            </a:pPr>
            <a:r>
              <a:rPr b="0" i="1" lang="en-GB" sz="2600" spc="-1" strike="noStrike">
                <a:latin typeface="Arial"/>
              </a:rPr>
              <a:t>Matthew Stone [artist]</a:t>
            </a:r>
            <a:endParaRPr b="0" lang="en-GB" sz="26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B8205BF-90F1-4E84-B9DF-040863F72361}" type="slidenum">
              <a:t>37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RDB, U3A, 20th March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7020000" cy="93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GB" sz="3570" spc="-1" strike="noStrike">
                <a:solidFill>
                  <a:srgbClr val="ffffff"/>
                </a:solidFill>
                <a:latin typeface="Arial"/>
              </a:rPr>
              <a:t> … </a:t>
            </a:r>
            <a:r>
              <a:rPr b="0" lang="en-GB" sz="3570" spc="-1" strike="noStrike">
                <a:solidFill>
                  <a:srgbClr val="ffffff"/>
                </a:solidFill>
                <a:latin typeface="Arial"/>
              </a:rPr>
              <a:t>and another thing ...</a:t>
            </a:r>
            <a:endParaRPr b="0" lang="en-GB" sz="35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/>
          </p:nvPr>
        </p:nvSpPr>
        <p:spPr>
          <a:xfrm>
            <a:off x="504000" y="1368000"/>
            <a:ext cx="9072000" cy="367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5000"/>
          </a:bodyPr>
          <a:p>
            <a:r>
              <a:rPr b="0" lang="en-GB" sz="2600" spc="-1" strike="noStrike">
                <a:latin typeface="Arial"/>
              </a:rPr>
              <a:t>DALL-E comes from the same stable as the “intelligent text generator” </a:t>
            </a:r>
            <a:r>
              <a:rPr b="0" i="1" lang="en-GB" sz="2600" spc="-1" strike="noStrike">
                <a:latin typeface="Arial"/>
              </a:rPr>
              <a:t>Chat-GPT3</a:t>
            </a:r>
            <a:r>
              <a:rPr b="0" lang="en-GB" sz="2600" spc="-1" strike="noStrike">
                <a:latin typeface="Arial"/>
              </a:rPr>
              <a:t>, which has received a lot of press.</a:t>
            </a:r>
            <a:endParaRPr b="0" lang="en-GB" sz="2600" spc="-1" strike="noStrike">
              <a:latin typeface="Arial"/>
            </a:endParaRPr>
          </a:p>
          <a:p>
            <a:r>
              <a:rPr b="0" lang="en-GB" sz="2600" spc="-1" strike="noStrike">
                <a:latin typeface="Arial"/>
              </a:rPr>
              <a:t>GPT3 recently scored a B grade in MBA exams at the University of Pennsylvania.</a:t>
            </a:r>
            <a:endParaRPr b="0" lang="en-GB" sz="2600" spc="-1" strike="noStrike">
              <a:latin typeface="Arial"/>
            </a:endParaRPr>
          </a:p>
          <a:p>
            <a:endParaRPr b="0" lang="en-GB" sz="2600" spc="-1" strike="noStrike">
              <a:latin typeface="Arial"/>
            </a:endParaRPr>
          </a:p>
          <a:p>
            <a:pPr marL="432000" indent="-324000">
              <a:spcAft>
                <a:spcPts val="11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en-GB" sz="2600" spc="-1" strike="noStrike">
                <a:latin typeface="Arial"/>
              </a:rPr>
              <a:t>I was just overwhelmed by the beauty of the wording – concise, choice of words, structure.  It was absolutely brilliant.</a:t>
            </a:r>
            <a:endParaRPr b="0" lang="en-GB" sz="2600" spc="-1" strike="noStrike">
              <a:latin typeface="Arial"/>
            </a:endParaRPr>
          </a:p>
          <a:p>
            <a:pPr algn="r">
              <a:spcAft>
                <a:spcPts val="1148"/>
              </a:spcAft>
              <a:buNone/>
            </a:pPr>
            <a:r>
              <a:rPr b="0" lang="en-GB" sz="2600" spc="-1" strike="noStrike">
                <a:latin typeface="Arial"/>
              </a:rPr>
              <a:t>Prof C Terwiesch,Wharton College, UPenn</a:t>
            </a:r>
            <a:endParaRPr b="0" lang="en-GB" sz="26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8C2BA7A-FB22-4CAF-8235-4039A4689805}" type="slidenum">
              <a:t>38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RDB, U3A, 20th March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504000" y="177840"/>
            <a:ext cx="7020000" cy="1012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GB" sz="3570" spc="-1" strike="noStrike">
                <a:solidFill>
                  <a:srgbClr val="ffffff"/>
                </a:solidFill>
                <a:latin typeface="Arial"/>
              </a:rPr>
              <a:t>Picnic at the park, style of Vettriano</a:t>
            </a:r>
            <a:endParaRPr b="0" lang="en-GB" sz="35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7" name=""/>
          <p:cNvSpPr txBox="1"/>
          <p:nvPr/>
        </p:nvSpPr>
        <p:spPr>
          <a:xfrm>
            <a:off x="504000" y="216000"/>
            <a:ext cx="7020000" cy="936000"/>
          </a:xfrm>
          <a:prstGeom prst="rect">
            <a:avLst/>
          </a:prstGeom>
          <a:noFill/>
          <a:ln w="0">
            <a:noFill/>
          </a:ln>
        </p:spPr>
      </p:sp>
      <p:sp>
        <p:nvSpPr>
          <p:cNvPr id="148" name=""/>
          <p:cNvSpPr txBox="1"/>
          <p:nvPr/>
        </p:nvSpPr>
        <p:spPr>
          <a:xfrm>
            <a:off x="720360" y="1656000"/>
            <a:ext cx="1922760" cy="486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GB" sz="2800" spc="-1" strike="noStrike">
                <a:latin typeface="Arial"/>
              </a:rPr>
              <a:t>Midjourney</a:t>
            </a:r>
            <a:endParaRPr b="0" lang="en-GB" sz="2800" spc="-1" strike="noStrike">
              <a:latin typeface="Arial"/>
            </a:endParaRPr>
          </a:p>
        </p:txBody>
      </p:sp>
      <p:pic>
        <p:nvPicPr>
          <p:cNvPr id="149" name="" descr=""/>
          <p:cNvPicPr/>
          <p:nvPr/>
        </p:nvPicPr>
        <p:blipFill>
          <a:blip r:embed="rId1"/>
          <a:stretch/>
        </p:blipFill>
        <p:spPr>
          <a:xfrm>
            <a:off x="6624000" y="1388160"/>
            <a:ext cx="2759040" cy="411804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B0C0B12-871D-4DA3-B690-39CB19EADB9C}" type="slidenum">
              <a:t>39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RDB, U3A, 20th March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7020000" cy="93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GB" sz="3570" spc="-1" strike="noStrike">
                <a:solidFill>
                  <a:srgbClr val="ffffff"/>
                </a:solidFill>
                <a:latin typeface="Arial"/>
              </a:rPr>
              <a:t>RB</a:t>
            </a:r>
            <a:endParaRPr b="0" lang="en-GB" sz="35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504000" y="1368000"/>
            <a:ext cx="907200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  <p:pic>
        <p:nvPicPr>
          <p:cNvPr id="52" name="" descr=""/>
          <p:cNvPicPr/>
          <p:nvPr/>
        </p:nvPicPr>
        <p:blipFill>
          <a:blip r:embed="rId1"/>
          <a:stretch/>
        </p:blipFill>
        <p:spPr>
          <a:xfrm>
            <a:off x="6292440" y="1319040"/>
            <a:ext cx="3099600" cy="4080960"/>
          </a:xfrm>
          <a:prstGeom prst="rect">
            <a:avLst/>
          </a:prstGeom>
          <a:ln w="0">
            <a:noFill/>
          </a:ln>
        </p:spPr>
      </p:pic>
      <p:sp>
        <p:nvSpPr>
          <p:cNvPr id="53" name=""/>
          <p:cNvSpPr txBox="1"/>
          <p:nvPr/>
        </p:nvSpPr>
        <p:spPr>
          <a:xfrm>
            <a:off x="720000" y="1440000"/>
            <a:ext cx="316800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GB" sz="1800" spc="-1" strike="noStrike">
                <a:latin typeface="Arial"/>
              </a:rPr>
              <a:t>Kim James-Williams, 2013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503521E-BE5E-4F11-A68D-D5E686499242}" type="slidenum">
              <a:t>4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RDB, U3A, 20th March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7020000" cy="93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GB" sz="3570" spc="-1" strike="noStrike">
                <a:solidFill>
                  <a:srgbClr val="ffffff"/>
                </a:solidFill>
                <a:latin typeface="Arial"/>
              </a:rPr>
              <a:t>Take homes</a:t>
            </a:r>
            <a:endParaRPr b="0" lang="en-GB" sz="35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/>
          </p:nvPr>
        </p:nvSpPr>
        <p:spPr>
          <a:xfrm>
            <a:off x="504000" y="1368000"/>
            <a:ext cx="9072000" cy="367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8000"/>
          </a:bodyPr>
          <a:p>
            <a:pPr marL="432000" indent="-324000">
              <a:spcAft>
                <a:spcPts val="11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600" spc="-1" strike="noStrike">
                <a:latin typeface="Arial"/>
              </a:rPr>
              <a:t>Playful use of DALL-E and its cousins generates entertaining pictures.</a:t>
            </a:r>
            <a:endParaRPr b="0" lang="en-GB" sz="2600" spc="-1" strike="noStrike">
              <a:latin typeface="Arial"/>
            </a:endParaRPr>
          </a:p>
          <a:p>
            <a:pPr marL="432000" indent="-324000">
              <a:spcAft>
                <a:spcPts val="11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600" spc="-1" strike="noStrike">
                <a:latin typeface="Arial"/>
              </a:rPr>
              <a:t>Experienced use can generate pictures that are impressive.</a:t>
            </a:r>
            <a:endParaRPr b="0" lang="en-GB" sz="2600" spc="-1" strike="noStrike">
              <a:latin typeface="Arial"/>
            </a:endParaRPr>
          </a:p>
          <a:p>
            <a:pPr marL="432000" indent="-324000">
              <a:spcAft>
                <a:spcPts val="11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600" spc="-1" strike="noStrike">
                <a:latin typeface="Arial"/>
              </a:rPr>
              <a:t>Pictures that pass educated scrutiny are beginning to emerge, although detailed style and physical characteristics are hard to duplicate.</a:t>
            </a:r>
            <a:endParaRPr b="0" lang="en-GB" sz="2600" spc="-1" strike="noStrike">
              <a:latin typeface="Arial"/>
            </a:endParaRPr>
          </a:p>
          <a:p>
            <a:pPr marL="432000" indent="-324000">
              <a:spcAft>
                <a:spcPts val="11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600" spc="-1" strike="noStrike">
                <a:latin typeface="Arial"/>
              </a:rPr>
              <a:t>These systems are only in their infancy.  Nobody knows how to put the lid back on Pandora’s box.</a:t>
            </a:r>
            <a:endParaRPr b="0" lang="en-GB" sz="26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FCF91B9-9FC4-400A-96E7-56F47E4DD576}" type="slidenum">
              <a:t>40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RDB, U3A, 20th March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" dur="indefinite" restart="never" nodeType="tmRoot">
          <p:childTnLst>
            <p:seq>
              <p:cTn id="22" dur="indefinite" nodeType="mainSeq">
                <p:childTnLst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504000" y="177840"/>
            <a:ext cx="7020000" cy="1012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GB" sz="3570" spc="-1" strike="noStrike">
                <a:solidFill>
                  <a:srgbClr val="ffffff"/>
                </a:solidFill>
                <a:latin typeface="Arial"/>
              </a:rPr>
              <a:t>Old people discussing art in Aberystwyth</a:t>
            </a:r>
            <a:endParaRPr b="0" lang="en-GB" sz="357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53" name="" descr=""/>
          <p:cNvPicPr/>
          <p:nvPr/>
        </p:nvPicPr>
        <p:blipFill>
          <a:blip r:embed="rId1"/>
          <a:stretch/>
        </p:blipFill>
        <p:spPr>
          <a:xfrm>
            <a:off x="5688000" y="1417680"/>
            <a:ext cx="3694320" cy="369432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4573416-B046-4063-A778-6D0A40E5D7AC}" type="slidenum">
              <a:t>41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RDB, U3A, 20th March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504000" y="177840"/>
            <a:ext cx="7020000" cy="1012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GB" sz="3570" spc="-1" strike="noStrike">
                <a:solidFill>
                  <a:srgbClr val="ffffff"/>
                </a:solidFill>
                <a:latin typeface="Arial"/>
              </a:rPr>
              <a:t>Old people discussing art in Aberystwyth by Turner</a:t>
            </a:r>
            <a:endParaRPr b="0" lang="en-GB" sz="357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55" name="" descr=""/>
          <p:cNvPicPr/>
          <p:nvPr/>
        </p:nvPicPr>
        <p:blipFill>
          <a:blip r:embed="rId1"/>
          <a:stretch/>
        </p:blipFill>
        <p:spPr>
          <a:xfrm>
            <a:off x="5449320" y="1440000"/>
            <a:ext cx="3933000" cy="393300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E58DFFC-4F2C-419A-B776-7645B9EB4EB1}" type="slidenum">
              <a:t>42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RDB, U3A, 20th March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7020000" cy="93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GB" sz="3570" spc="-1" strike="noStrike">
                <a:solidFill>
                  <a:srgbClr val="ffffff"/>
                </a:solidFill>
                <a:latin typeface="Arial"/>
              </a:rPr>
              <a:t>Diolch</a:t>
            </a:r>
            <a:endParaRPr b="0" lang="en-GB" sz="35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/>
          </p:nvPr>
        </p:nvSpPr>
        <p:spPr>
          <a:xfrm>
            <a:off x="504000" y="1512000"/>
            <a:ext cx="907200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ctr">
              <a:spcAft>
                <a:spcPts val="1148"/>
              </a:spcAft>
              <a:buNone/>
            </a:pPr>
            <a:endParaRPr b="0" lang="en-GB" sz="2600" spc="-1" strike="noStrike">
              <a:latin typeface="Arial"/>
            </a:endParaRPr>
          </a:p>
          <a:p>
            <a:pPr algn="ctr">
              <a:spcAft>
                <a:spcPts val="1148"/>
              </a:spcAft>
              <a:buNone/>
            </a:pPr>
            <a:endParaRPr b="0" lang="en-GB" sz="2600" spc="-1" strike="noStrike">
              <a:latin typeface="Arial"/>
            </a:endParaRPr>
          </a:p>
          <a:p>
            <a:pPr algn="ctr">
              <a:spcAft>
                <a:spcPts val="1148"/>
              </a:spcAft>
              <a:buNone/>
            </a:pPr>
            <a:r>
              <a:rPr b="1" lang="en-GB" sz="3600" spc="-1" strike="noStrike">
                <a:latin typeface="Arial"/>
              </a:rPr>
              <a:t>Cwestiynau?</a:t>
            </a:r>
            <a:endParaRPr b="0" lang="en-GB" sz="36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35025F9-AD48-4AD0-A131-7DA7A36A32D7}" type="slidenum">
              <a:t>43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RDB, U3A, 20th March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04000" y="177840"/>
            <a:ext cx="7020000" cy="1012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GB" sz="3570" spc="-1" strike="noStrike">
                <a:solidFill>
                  <a:srgbClr val="ffffff"/>
                </a:solidFill>
                <a:latin typeface="Arial"/>
              </a:rPr>
              <a:t>Racehorse</a:t>
            </a:r>
            <a:endParaRPr b="0" lang="en-GB" sz="357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5" name="" descr=""/>
          <p:cNvPicPr/>
          <p:nvPr/>
        </p:nvPicPr>
        <p:blipFill>
          <a:blip r:embed="rId1"/>
          <a:stretch/>
        </p:blipFill>
        <p:spPr>
          <a:xfrm>
            <a:off x="4983840" y="1440000"/>
            <a:ext cx="4388400" cy="3600000"/>
          </a:xfrm>
          <a:prstGeom prst="rect">
            <a:avLst/>
          </a:prstGeom>
          <a:ln w="0">
            <a:noFill/>
          </a:ln>
        </p:spPr>
      </p:pic>
      <p:sp>
        <p:nvSpPr>
          <p:cNvPr id="56" name=""/>
          <p:cNvSpPr txBox="1"/>
          <p:nvPr/>
        </p:nvSpPr>
        <p:spPr>
          <a:xfrm>
            <a:off x="720000" y="1440360"/>
            <a:ext cx="316800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GB" sz="1800" spc="-1" strike="noStrike">
                <a:latin typeface="Arial"/>
              </a:rPr>
              <a:t>John Constable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1D31B67-E8BD-495B-9B9E-9440E2763384}" type="slidenum">
              <a:t>5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RDB, U3A, 20th March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7020000" cy="93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GB" sz="3570" spc="-1" strike="noStrike">
                <a:solidFill>
                  <a:srgbClr val="ffffff"/>
                </a:solidFill>
                <a:latin typeface="Arial"/>
              </a:rPr>
              <a:t>Pyramid</a:t>
            </a:r>
            <a:endParaRPr b="0" lang="en-GB" sz="35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subTitle"/>
          </p:nvPr>
        </p:nvSpPr>
        <p:spPr>
          <a:xfrm>
            <a:off x="504000" y="1368000"/>
            <a:ext cx="907200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  <p:pic>
        <p:nvPicPr>
          <p:cNvPr id="59" name="" descr=""/>
          <p:cNvPicPr/>
          <p:nvPr/>
        </p:nvPicPr>
        <p:blipFill>
          <a:blip r:embed="rId1"/>
          <a:stretch/>
        </p:blipFill>
        <p:spPr>
          <a:xfrm>
            <a:off x="6408000" y="1404000"/>
            <a:ext cx="2984760" cy="4112280"/>
          </a:xfrm>
          <a:prstGeom prst="rect">
            <a:avLst/>
          </a:prstGeom>
          <a:ln w="0">
            <a:noFill/>
          </a:ln>
        </p:spPr>
      </p:pic>
      <p:sp>
        <p:nvSpPr>
          <p:cNvPr id="60" name=""/>
          <p:cNvSpPr txBox="1"/>
          <p:nvPr/>
        </p:nvSpPr>
        <p:spPr>
          <a:xfrm>
            <a:off x="720000" y="1440000"/>
            <a:ext cx="216000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GB" sz="1800" spc="-1" strike="noStrike">
                <a:latin typeface="Arial"/>
              </a:rPr>
              <a:t>Kurt Vonnegut</a:t>
            </a:r>
            <a:endParaRPr b="0" lang="en-GB" sz="1800" spc="-1" strike="noStrike">
              <a:latin typeface="Arial"/>
            </a:endParaRPr>
          </a:p>
          <a:p>
            <a:r>
              <a:rPr b="0" i="1" lang="en-GB" sz="1800" spc="-1" strike="noStrike">
                <a:latin typeface="Arial"/>
              </a:rPr>
              <a:t>(signed print)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F9751FB-00EE-49C8-8688-CC1652B64F4B}" type="slidenum">
              <a:t>6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RDB, U3A, 20th March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7020000" cy="93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GB" sz="3570" spc="-1" strike="noStrike">
                <a:solidFill>
                  <a:srgbClr val="ffffff"/>
                </a:solidFill>
                <a:latin typeface="Arial"/>
              </a:rPr>
              <a:t>Lascaux</a:t>
            </a:r>
            <a:endParaRPr b="0" lang="en-GB" sz="357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2" name="" descr=""/>
          <p:cNvPicPr/>
          <p:nvPr/>
        </p:nvPicPr>
        <p:blipFill>
          <a:blip r:embed="rId1"/>
          <a:stretch/>
        </p:blipFill>
        <p:spPr>
          <a:xfrm>
            <a:off x="4320000" y="1306080"/>
            <a:ext cx="5046840" cy="412200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FE17458-0908-47C7-B557-40F6D2EF87CD}" type="slidenum">
              <a:t>7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RDB, U3A, 20th March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7020000" cy="93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GB" sz="3570" spc="-1" strike="noStrike">
                <a:solidFill>
                  <a:srgbClr val="ffffff"/>
                </a:solidFill>
                <a:latin typeface="Arial"/>
              </a:rPr>
              <a:t>Wedding gift, Martin Smith</a:t>
            </a:r>
            <a:endParaRPr b="0" lang="en-GB" sz="357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4" name="" descr=""/>
          <p:cNvPicPr/>
          <p:nvPr/>
        </p:nvPicPr>
        <p:blipFill>
          <a:blip r:embed="rId1"/>
          <a:stretch/>
        </p:blipFill>
        <p:spPr>
          <a:xfrm>
            <a:off x="6048000" y="1296000"/>
            <a:ext cx="3339360" cy="4246560"/>
          </a:xfrm>
          <a:prstGeom prst="rect">
            <a:avLst/>
          </a:prstGeom>
          <a:ln w="0">
            <a:noFill/>
          </a:ln>
        </p:spPr>
      </p:pic>
      <p:sp>
        <p:nvSpPr>
          <p:cNvPr id="65" name=""/>
          <p:cNvSpPr txBox="1"/>
          <p:nvPr/>
        </p:nvSpPr>
        <p:spPr>
          <a:xfrm>
            <a:off x="720000" y="1440000"/>
            <a:ext cx="3600000" cy="137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GB" sz="1800" spc="-1" strike="noStrike">
                <a:latin typeface="Arial"/>
              </a:rPr>
              <a:t>Mick Livingstone, 2006</a:t>
            </a:r>
            <a:endParaRPr b="0" lang="en-GB" sz="1800" spc="-1" strike="noStrike">
              <a:latin typeface="Arial"/>
            </a:endParaRPr>
          </a:p>
          <a:p>
            <a:r>
              <a:rPr b="0" lang="en-GB" sz="1800" spc="-1" strike="noStrike">
                <a:latin typeface="Arial"/>
              </a:rPr>
              <a:t>(Martin Smith)</a:t>
            </a:r>
            <a:endParaRPr b="0" lang="en-GB" sz="1800" spc="-1" strike="noStrike">
              <a:latin typeface="Arial"/>
            </a:endParaRPr>
          </a:p>
          <a:p>
            <a:r>
              <a:rPr b="0" i="1" lang="en-GB" sz="1800" spc="-1" strike="noStrike">
                <a:latin typeface="Arial"/>
              </a:rPr>
              <a:t>http://www.micklivingstone.co.uk/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7CB791D-CF01-4DA3-831B-D19C1E89F2D8}" type="slidenum">
              <a:t>8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RDB, U3A, 20th March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7020000" cy="93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GB" sz="3570" spc="-1" strike="noStrike">
                <a:solidFill>
                  <a:srgbClr val="ffffff"/>
                </a:solidFill>
                <a:latin typeface="Arial"/>
              </a:rPr>
              <a:t>Prague 92</a:t>
            </a:r>
            <a:endParaRPr b="0" lang="en-GB" sz="35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subTitle"/>
          </p:nvPr>
        </p:nvSpPr>
        <p:spPr>
          <a:xfrm>
            <a:off x="504000" y="1368000"/>
            <a:ext cx="907200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  <p:pic>
        <p:nvPicPr>
          <p:cNvPr id="68" name="" descr=""/>
          <p:cNvPicPr/>
          <p:nvPr/>
        </p:nvPicPr>
        <p:blipFill>
          <a:blip r:embed="rId1"/>
          <a:stretch/>
        </p:blipFill>
        <p:spPr>
          <a:xfrm>
            <a:off x="3584520" y="1352520"/>
            <a:ext cx="5784840" cy="4047480"/>
          </a:xfrm>
          <a:prstGeom prst="rect">
            <a:avLst/>
          </a:prstGeom>
          <a:ln w="0">
            <a:noFill/>
          </a:ln>
        </p:spPr>
      </p:pic>
      <p:sp>
        <p:nvSpPr>
          <p:cNvPr id="69" name=""/>
          <p:cNvSpPr txBox="1"/>
          <p:nvPr/>
        </p:nvSpPr>
        <p:spPr>
          <a:xfrm>
            <a:off x="720000" y="1440000"/>
            <a:ext cx="2160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GB" sz="1800" spc="-1" strike="noStrike">
                <a:latin typeface="Arial"/>
              </a:rPr>
              <a:t>RB, 1992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D10DF22-A696-4F65-94AD-DA47A3C39F7C}" type="slidenum">
              <a:t>9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RDB, U3A, 20th March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2720</TotalTime>
  <Application>LibreOffice/7.3.7.2$Linux_X86_64 LibreOffice_project/30$Build-2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2023-01-09T15:17:52Z</dcterms:created>
  <dc:creator/>
  <dc:description/>
  <dc:language>en-GB</dc:language>
  <cp:lastModifiedBy/>
  <dcterms:modified xsi:type="dcterms:W3CDTF">2023-03-20T09:55:11Z</dcterms:modified>
  <cp:revision>34</cp:revision>
  <dc:subject/>
  <dc:title>Bright Blue</dc:title>
</cp:coreProperties>
</file>